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tags/tag21.xml" ContentType="application/vnd.openxmlformats-officedocument.presentationml.tags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tags/tag26.xml" ContentType="application/vnd.openxmlformats-officedocument.presentationml.tags+xml"/>
  <Override PartName="/ppt/notesSlides/notesSlide28.xml" ContentType="application/vnd.openxmlformats-officedocument.presentationml.notesSlide+xml"/>
  <Override PartName="/ppt/tags/tag27.xml" ContentType="application/vnd.openxmlformats-officedocument.presentationml.tags+xml"/>
  <Override PartName="/ppt/notesSlides/notesSlide29.xml" ContentType="application/vnd.openxmlformats-officedocument.presentationml.notesSlide+xml"/>
  <Override PartName="/ppt/tags/tag28.xml" ContentType="application/vnd.openxmlformats-officedocument.presentationml.tags+xml"/>
  <Override PartName="/ppt/notesSlides/notesSlide30.xml" ContentType="application/vnd.openxmlformats-officedocument.presentationml.notesSlide+xml"/>
  <Override PartName="/ppt/tags/tag29.xml" ContentType="application/vnd.openxmlformats-officedocument.presentationml.tags+xml"/>
  <Override PartName="/ppt/notesSlides/notesSlide31.xml" ContentType="application/vnd.openxmlformats-officedocument.presentationml.notesSlide+xml"/>
  <Override PartName="/ppt/tags/tag30.xml" ContentType="application/vnd.openxmlformats-officedocument.presentationml.tags+xml"/>
  <Override PartName="/ppt/notesSlides/notesSlide32.xml" ContentType="application/vnd.openxmlformats-officedocument.presentationml.notesSlide+xml"/>
  <Override PartName="/ppt/tags/tag31.xml" ContentType="application/vnd.openxmlformats-officedocument.presentationml.tags+xml"/>
  <Override PartName="/ppt/notesSlides/notesSlide33.xml" ContentType="application/vnd.openxmlformats-officedocument.presentationml.notesSlide+xml"/>
  <Override PartName="/ppt/tags/tag32.xml" ContentType="application/vnd.openxmlformats-officedocument.presentationml.tags+xml"/>
  <Override PartName="/ppt/notesSlides/notesSlide34.xml" ContentType="application/vnd.openxmlformats-officedocument.presentationml.notesSlide+xml"/>
  <Override PartName="/ppt/tags/tag33.xml" ContentType="application/vnd.openxmlformats-officedocument.presentationml.tags+xml"/>
  <Override PartName="/ppt/notesSlides/notesSlide35.xml" ContentType="application/vnd.openxmlformats-officedocument.presentationml.notesSlide+xml"/>
  <Override PartName="/ppt/tags/tag34.xml" ContentType="application/vnd.openxmlformats-officedocument.presentationml.tags+xml"/>
  <Override PartName="/ppt/notesSlides/notesSlide36.xml" ContentType="application/vnd.openxmlformats-officedocument.presentationml.notesSlide+xml"/>
  <Override PartName="/ppt/tags/tag35.xml" ContentType="application/vnd.openxmlformats-officedocument.presentationml.tags+xml"/>
  <Override PartName="/ppt/notesSlides/notesSlide37.xml" ContentType="application/vnd.openxmlformats-officedocument.presentationml.notesSlide+xml"/>
  <Override PartName="/ppt/tags/tag36.xml" ContentType="application/vnd.openxmlformats-officedocument.presentationml.tags+xml"/>
  <Override PartName="/ppt/notesSlides/notesSlide38.xml" ContentType="application/vnd.openxmlformats-officedocument.presentationml.notesSlide+xml"/>
  <Override PartName="/ppt/tags/tag37.xml" ContentType="application/vnd.openxmlformats-officedocument.presentationml.tags+xml"/>
  <Override PartName="/ppt/notesSlides/notesSlide39.xml" ContentType="application/vnd.openxmlformats-officedocument.presentationml.notesSlide+xml"/>
  <Override PartName="/ppt/tags/tag38.xml" ContentType="application/vnd.openxmlformats-officedocument.presentationml.tags+xml"/>
  <Override PartName="/ppt/notesSlides/notesSlide40.xml" ContentType="application/vnd.openxmlformats-officedocument.presentationml.notesSlide+xml"/>
  <Override PartName="/ppt/tags/tag39.xml" ContentType="application/vnd.openxmlformats-officedocument.presentationml.tags+xml"/>
  <Override PartName="/ppt/notesSlides/notesSlide41.xml" ContentType="application/vnd.openxmlformats-officedocument.presentationml.notesSlide+xml"/>
  <Override PartName="/ppt/tags/tag40.xml" ContentType="application/vnd.openxmlformats-officedocument.presentationml.tags+xml"/>
  <Override PartName="/ppt/notesSlides/notesSlide42.xml" ContentType="application/vnd.openxmlformats-officedocument.presentationml.notesSlide+xml"/>
  <Override PartName="/ppt/tags/tag41.xml" ContentType="application/vnd.openxmlformats-officedocument.presentationml.tags+xml"/>
  <Override PartName="/ppt/notesSlides/notesSlide43.xml" ContentType="application/vnd.openxmlformats-officedocument.presentationml.notesSlide+xml"/>
  <Override PartName="/ppt/tags/tag42.xml" ContentType="application/vnd.openxmlformats-officedocument.presentationml.tags+xml"/>
  <Override PartName="/ppt/notesSlides/notesSlide44.xml" ContentType="application/vnd.openxmlformats-officedocument.presentationml.notesSlide+xml"/>
  <Override PartName="/ppt/tags/tag43.xml" ContentType="application/vnd.openxmlformats-officedocument.presentationml.tags+xml"/>
  <Override PartName="/ppt/notesSlides/notesSlide45.xml" ContentType="application/vnd.openxmlformats-officedocument.presentationml.notesSlide+xml"/>
  <Override PartName="/ppt/tags/tag44.xml" ContentType="application/vnd.openxmlformats-officedocument.presentationml.tags+xml"/>
  <Override PartName="/ppt/notesSlides/notesSlide46.xml" ContentType="application/vnd.openxmlformats-officedocument.presentationml.notesSlide+xml"/>
  <Override PartName="/ppt/tags/tag45.xml" ContentType="application/vnd.openxmlformats-officedocument.presentationml.tags+xml"/>
  <Override PartName="/ppt/notesSlides/notesSlide47.xml" ContentType="application/vnd.openxmlformats-officedocument.presentationml.notesSlide+xml"/>
  <Override PartName="/ppt/tags/tag46.xml" ContentType="application/vnd.openxmlformats-officedocument.presentationml.tags+xml"/>
  <Override PartName="/ppt/notesSlides/notesSlide48.xml" ContentType="application/vnd.openxmlformats-officedocument.presentationml.notesSlide+xml"/>
  <Override PartName="/ppt/tags/tag47.xml" ContentType="application/vnd.openxmlformats-officedocument.presentationml.tags+xml"/>
  <Override PartName="/ppt/notesSlides/notesSlide49.xml" ContentType="application/vnd.openxmlformats-officedocument.presentationml.notesSlide+xml"/>
  <Override PartName="/ppt/tags/tag48.xml" ContentType="application/vnd.openxmlformats-officedocument.presentationml.tags+xml"/>
  <Override PartName="/ppt/notesSlides/notesSlide50.xml" ContentType="application/vnd.openxmlformats-officedocument.presentationml.notesSlide+xml"/>
  <Override PartName="/ppt/tags/tag49.xml" ContentType="application/vnd.openxmlformats-officedocument.presentationml.tags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1" r:id="rId1"/>
  </p:sldMasterIdLst>
  <p:notesMasterIdLst>
    <p:notesMasterId r:id="rId64"/>
  </p:notesMasterIdLst>
  <p:handoutMasterIdLst>
    <p:handoutMasterId r:id="rId65"/>
  </p:handoutMasterIdLst>
  <p:sldIdLst>
    <p:sldId id="2772" r:id="rId2"/>
    <p:sldId id="2906" r:id="rId3"/>
    <p:sldId id="2873" r:id="rId4"/>
    <p:sldId id="363" r:id="rId5"/>
    <p:sldId id="348" r:id="rId6"/>
    <p:sldId id="364" r:id="rId7"/>
    <p:sldId id="365" r:id="rId8"/>
    <p:sldId id="366" r:id="rId9"/>
    <p:sldId id="386" r:id="rId10"/>
    <p:sldId id="351" r:id="rId11"/>
    <p:sldId id="387" r:id="rId12"/>
    <p:sldId id="353" r:id="rId13"/>
    <p:sldId id="2885" r:id="rId14"/>
    <p:sldId id="1797" r:id="rId15"/>
    <p:sldId id="354" r:id="rId16"/>
    <p:sldId id="1801" r:id="rId17"/>
    <p:sldId id="2881" r:id="rId18"/>
    <p:sldId id="356" r:id="rId19"/>
    <p:sldId id="385" r:id="rId20"/>
    <p:sldId id="2887" r:id="rId21"/>
    <p:sldId id="2890" r:id="rId22"/>
    <p:sldId id="2888" r:id="rId23"/>
    <p:sldId id="1807" r:id="rId24"/>
    <p:sldId id="1802" r:id="rId25"/>
    <p:sldId id="2891" r:id="rId26"/>
    <p:sldId id="1799" r:id="rId27"/>
    <p:sldId id="360" r:id="rId28"/>
    <p:sldId id="2894" r:id="rId29"/>
    <p:sldId id="2893" r:id="rId30"/>
    <p:sldId id="361" r:id="rId31"/>
    <p:sldId id="362" r:id="rId32"/>
    <p:sldId id="2882" r:id="rId33"/>
    <p:sldId id="2897" r:id="rId34"/>
    <p:sldId id="2896" r:id="rId35"/>
    <p:sldId id="432" r:id="rId36"/>
    <p:sldId id="2899" r:id="rId37"/>
    <p:sldId id="1808" r:id="rId38"/>
    <p:sldId id="433" r:id="rId39"/>
    <p:sldId id="2883" r:id="rId40"/>
    <p:sldId id="392" r:id="rId41"/>
    <p:sldId id="2875" r:id="rId42"/>
    <p:sldId id="395" r:id="rId43"/>
    <p:sldId id="1798" r:id="rId44"/>
    <p:sldId id="399" r:id="rId45"/>
    <p:sldId id="401" r:id="rId46"/>
    <p:sldId id="1803" r:id="rId47"/>
    <p:sldId id="2877" r:id="rId48"/>
    <p:sldId id="2900" r:id="rId49"/>
    <p:sldId id="1804" r:id="rId50"/>
    <p:sldId id="403" r:id="rId51"/>
    <p:sldId id="405" r:id="rId52"/>
    <p:sldId id="408" r:id="rId53"/>
    <p:sldId id="412" r:id="rId54"/>
    <p:sldId id="2904" r:id="rId55"/>
    <p:sldId id="1795" r:id="rId56"/>
    <p:sldId id="416" r:id="rId57"/>
    <p:sldId id="2879" r:id="rId58"/>
    <p:sldId id="2901" r:id="rId59"/>
    <p:sldId id="420" r:id="rId60"/>
    <p:sldId id="425" r:id="rId61"/>
    <p:sldId id="2905" r:id="rId62"/>
    <p:sldId id="2880" r:id="rId63"/>
  </p:sldIdLst>
  <p:sldSz cx="12192000" cy="6858000"/>
  <p:notesSz cx="6796088" cy="9925050"/>
  <p:embeddedFontLst>
    <p:embeddedFont>
      <p:font typeface="Book Antiqua" panose="02040602050305030304" pitchFamily="18" charset="0"/>
      <p:regular r:id="rId66"/>
      <p:bold r:id="rId67"/>
      <p:italic r:id="rId68"/>
      <p:boldItalic r:id="rId69"/>
    </p:embeddedFont>
    <p:embeddedFont>
      <p:font typeface="Cambria Math" panose="02040503050406030204" pitchFamily="18" charset="0"/>
      <p:regular r:id="rId70"/>
    </p:embeddedFont>
    <p:embeddedFont>
      <p:font typeface="Wingdings 3" panose="05040102010807070707" pitchFamily="18" charset="2"/>
      <p:regular r:id="rId71"/>
    </p:embeddedFont>
    <p:embeddedFont>
      <p:font typeface="Segoe UI" panose="020B0502040204020203" pitchFamily="34" charset="0"/>
      <p:regular r:id="rId72"/>
      <p:bold r:id="rId73"/>
      <p:italic r:id="rId74"/>
      <p:boldItalic r:id="rId75"/>
    </p:embeddedFont>
    <p:embeddedFont>
      <p:font typeface="Arial Rounded MT Bold" panose="020B0604020202020204" charset="0"/>
      <p:regular r:id="rId76"/>
      <p:bold r:id="rId77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2CC"/>
    <a:srgbClr val="4D4D4D"/>
    <a:srgbClr val="5B9BD5"/>
    <a:srgbClr val="ECECEC"/>
    <a:srgbClr val="063D79"/>
    <a:srgbClr val="003399"/>
    <a:srgbClr val="C00101"/>
    <a:srgbClr val="FFE4DD"/>
    <a:srgbClr val="003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4" autoAdjust="0"/>
    <p:restoredTop sz="81668" autoAdjust="0"/>
  </p:normalViewPr>
  <p:slideViewPr>
    <p:cSldViewPr>
      <p:cViewPr varScale="1">
        <p:scale>
          <a:sx n="68" d="100"/>
          <a:sy n="68" d="100"/>
        </p:scale>
        <p:origin x="1099" y="62"/>
      </p:cViewPr>
      <p:guideLst>
        <p:guide orient="horz" pos="1056"/>
        <p:guide pos="3840"/>
      </p:guideLst>
    </p:cSldViewPr>
  </p:slideViewPr>
  <p:outlineViewPr>
    <p:cViewPr>
      <p:scale>
        <a:sx n="33" d="100"/>
        <a:sy n="33" d="100"/>
      </p:scale>
      <p:origin x="0" y="-25578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398"/>
    </p:cViewPr>
  </p:sorterViewPr>
  <p:notesViewPr>
    <p:cSldViewPr>
      <p:cViewPr varScale="1">
        <p:scale>
          <a:sx n="87" d="100"/>
          <a:sy n="87" d="100"/>
        </p:scale>
        <p:origin x="3858" y="108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73" Type="http://schemas.openxmlformats.org/officeDocument/2006/relationships/font" Target="fonts/font8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2.xml"/><Relationship Id="rId13" Type="http://schemas.openxmlformats.org/officeDocument/2006/relationships/slide" Target="slides/slide21.xml"/><Relationship Id="rId18" Type="http://schemas.openxmlformats.org/officeDocument/2006/relationships/slide" Target="slides/slide35.xml"/><Relationship Id="rId3" Type="http://schemas.openxmlformats.org/officeDocument/2006/relationships/slide" Target="slides/slide7.xml"/><Relationship Id="rId7" Type="http://schemas.openxmlformats.org/officeDocument/2006/relationships/slide" Target="slides/slide11.xml"/><Relationship Id="rId12" Type="http://schemas.openxmlformats.org/officeDocument/2006/relationships/slide" Target="slides/slide20.xml"/><Relationship Id="rId17" Type="http://schemas.openxmlformats.org/officeDocument/2006/relationships/slide" Target="slides/slide31.xml"/><Relationship Id="rId2" Type="http://schemas.openxmlformats.org/officeDocument/2006/relationships/slide" Target="slides/slide6.xml"/><Relationship Id="rId16" Type="http://schemas.openxmlformats.org/officeDocument/2006/relationships/slide" Target="slides/slide30.xml"/><Relationship Id="rId1" Type="http://schemas.openxmlformats.org/officeDocument/2006/relationships/slide" Target="slides/slide5.xml"/><Relationship Id="rId6" Type="http://schemas.openxmlformats.org/officeDocument/2006/relationships/slide" Target="slides/slide10.xml"/><Relationship Id="rId11" Type="http://schemas.openxmlformats.org/officeDocument/2006/relationships/slide" Target="slides/slide19.xml"/><Relationship Id="rId5" Type="http://schemas.openxmlformats.org/officeDocument/2006/relationships/slide" Target="slides/slide9.xml"/><Relationship Id="rId15" Type="http://schemas.openxmlformats.org/officeDocument/2006/relationships/slide" Target="slides/slide28.xml"/><Relationship Id="rId10" Type="http://schemas.openxmlformats.org/officeDocument/2006/relationships/slide" Target="slides/slide18.xml"/><Relationship Id="rId19" Type="http://schemas.openxmlformats.org/officeDocument/2006/relationships/slide" Target="slides/slide38.xml"/><Relationship Id="rId4" Type="http://schemas.openxmlformats.org/officeDocument/2006/relationships/slide" Target="slides/slide8.xml"/><Relationship Id="rId9" Type="http://schemas.openxmlformats.org/officeDocument/2006/relationships/slide" Target="slides/slide15.xml"/><Relationship Id="rId14" Type="http://schemas.openxmlformats.org/officeDocument/2006/relationships/slide" Target="slides/slide2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5" Type="http://schemas.openxmlformats.org/officeDocument/2006/relationships/image" Target="../media/image62.wmf"/><Relationship Id="rId4" Type="http://schemas.openxmlformats.org/officeDocument/2006/relationships/image" Target="../media/image6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0.wmf"/><Relationship Id="rId1" Type="http://schemas.openxmlformats.org/officeDocument/2006/relationships/image" Target="../media/image73.wmf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789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789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fld id="{66D17C0D-3159-464E-A332-7C83698A29E4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76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376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3" y="746125"/>
            <a:ext cx="6610350" cy="3719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251" y="4713368"/>
            <a:ext cx="4983586" cy="4465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Klicken Sie, um die Formate des Vorlagentextes zu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376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fld id="{412C2970-D838-4E16-9F7E-5362C8D6E639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09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507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5BA43-9EBE-4803-AD5C-8A92046D1E58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3995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184B2F00-57AF-4174-B5DB-DE969E886564}" type="slidenum">
              <a:rPr lang="de-DE" smtClean="0">
                <a:latin typeface="Arial" charset="0"/>
              </a:rPr>
              <a:pPr/>
              <a:t>15</a:t>
            </a:fld>
            <a:endParaRPr lang="de-DE">
              <a:latin typeface="Arial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8" y="750888"/>
            <a:ext cx="6584950" cy="3705225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389" y="4709344"/>
            <a:ext cx="5003598" cy="4463184"/>
          </a:xfrm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3274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5BA43-9EBE-4803-AD5C-8A92046D1E58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694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7408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526DC077-327D-452F-BE3F-DC533C01B7A5}" type="slidenum">
              <a:rPr lang="de-DE" smtClean="0">
                <a:latin typeface="Arial" charset="0"/>
              </a:rPr>
              <a:pPr/>
              <a:t>18</a:t>
            </a:fld>
            <a:endParaRPr lang="de-DE">
              <a:latin typeface="Arial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8" y="750888"/>
            <a:ext cx="6584950" cy="3705225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389" y="4709344"/>
            <a:ext cx="5003598" cy="4463184"/>
          </a:xfrm>
          <a:noFill/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4113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E43C2E68-0D4D-47FB-BF3A-4D056C99CE18}" type="slidenum">
              <a:rPr lang="de-DE" smtClean="0">
                <a:latin typeface="Arial" charset="0"/>
              </a:rPr>
              <a:pPr/>
              <a:t>19</a:t>
            </a:fld>
            <a:endParaRPr lang="de-DE">
              <a:latin typeface="Arial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8" y="750888"/>
            <a:ext cx="6584950" cy="3705225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389" y="4709344"/>
            <a:ext cx="5003598" cy="4463184"/>
          </a:xfrm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923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E43C2E68-0D4D-47FB-BF3A-4D056C99CE18}" type="slidenum">
              <a:rPr lang="de-DE" smtClean="0">
                <a:latin typeface="Arial" charset="0"/>
              </a:rPr>
              <a:pPr/>
              <a:t>20</a:t>
            </a:fld>
            <a:endParaRPr lang="de-DE">
              <a:latin typeface="Arial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8" y="750888"/>
            <a:ext cx="6584950" cy="3705225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389" y="4709344"/>
            <a:ext cx="5003598" cy="4463184"/>
          </a:xfrm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054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E43C2E68-0D4D-47FB-BF3A-4D056C99CE18}" type="slidenum">
              <a:rPr lang="de-DE" smtClean="0">
                <a:latin typeface="Arial" charset="0"/>
              </a:rPr>
              <a:pPr/>
              <a:t>21</a:t>
            </a:fld>
            <a:endParaRPr lang="de-DE">
              <a:latin typeface="Arial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8" y="750888"/>
            <a:ext cx="6584950" cy="3705225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389" y="4709344"/>
            <a:ext cx="5003598" cy="4463184"/>
          </a:xfrm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531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5BA43-9EBE-4803-AD5C-8A92046D1E58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093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5BA43-9EBE-4803-AD5C-8A92046D1E58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455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34483C45-9ADF-4A1D-BDE1-EA92644698DC}" type="slidenum">
              <a:rPr lang="de-DE" smtClean="0">
                <a:latin typeface="Arial" charset="0"/>
              </a:rPr>
              <a:pPr/>
              <a:t>5</a:t>
            </a:fld>
            <a:endParaRPr lang="de-DE">
              <a:latin typeface="Arial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8" y="750888"/>
            <a:ext cx="6584950" cy="3705225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389" y="4709344"/>
            <a:ext cx="5003598" cy="4463184"/>
          </a:xfrm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8382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5BA43-9EBE-4803-AD5C-8A92046D1E58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140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9356D2EC-E8BB-4239-958B-089C0958C28E}" type="slidenum">
              <a:rPr lang="de-DE" smtClean="0">
                <a:latin typeface="Arial" charset="0"/>
              </a:rPr>
              <a:pPr/>
              <a:t>27</a:t>
            </a:fld>
            <a:endParaRPr lang="de-DE">
              <a:latin typeface="Arial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8" y="750888"/>
            <a:ext cx="6584950" cy="3705225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389" y="4709344"/>
            <a:ext cx="5003598" cy="4463184"/>
          </a:xfrm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286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9356D2EC-E8BB-4239-958B-089C0958C28E}" type="slidenum">
              <a:rPr lang="de-DE" smtClean="0">
                <a:latin typeface="Arial" charset="0"/>
              </a:rPr>
              <a:pPr/>
              <a:t>28</a:t>
            </a:fld>
            <a:endParaRPr lang="de-DE">
              <a:latin typeface="Arial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8" y="750888"/>
            <a:ext cx="6584950" cy="3705225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389" y="4709344"/>
            <a:ext cx="5003598" cy="4463184"/>
          </a:xfrm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556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A52F518F-F07D-4D99-B0DB-8896987DCE51}" type="slidenum">
              <a:rPr lang="de-DE" smtClean="0">
                <a:latin typeface="Arial" charset="0"/>
              </a:rPr>
              <a:pPr/>
              <a:t>30</a:t>
            </a:fld>
            <a:endParaRPr lang="de-DE">
              <a:latin typeface="Arial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8" y="750888"/>
            <a:ext cx="6584950" cy="3705225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389" y="4709344"/>
            <a:ext cx="5003598" cy="4463184"/>
          </a:xfrm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110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D5C84605-4A83-469D-9D3B-53AAFF3F11CA}" type="slidenum">
              <a:rPr lang="de-DE" smtClean="0">
                <a:latin typeface="Arial" charset="0"/>
              </a:rPr>
              <a:pPr/>
              <a:t>31</a:t>
            </a:fld>
            <a:endParaRPr lang="de-DE">
              <a:latin typeface="Arial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8" y="750888"/>
            <a:ext cx="6584950" cy="3705225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389" y="4709344"/>
            <a:ext cx="5003598" cy="4463184"/>
          </a:xfrm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7576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5BA43-9EBE-4803-AD5C-8A92046D1E58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9025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9356D2EC-E8BB-4239-958B-089C0958C28E}" type="slidenum">
              <a:rPr lang="de-DE" smtClean="0">
                <a:latin typeface="Arial" charset="0"/>
              </a:rPr>
              <a:pPr/>
              <a:t>35</a:t>
            </a:fld>
            <a:endParaRPr lang="de-DE">
              <a:latin typeface="Arial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8" y="750888"/>
            <a:ext cx="6584950" cy="3705225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389" y="4709344"/>
            <a:ext cx="5003598" cy="4463184"/>
          </a:xfrm>
          <a:noFill/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427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5BA43-9EBE-4803-AD5C-8A92046D1E58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2502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9356D2EC-E8BB-4239-958B-089C0958C28E}" type="slidenum">
              <a:rPr lang="de-DE" smtClean="0">
                <a:latin typeface="Arial" charset="0"/>
              </a:rPr>
              <a:pPr/>
              <a:t>38</a:t>
            </a:fld>
            <a:endParaRPr lang="de-DE">
              <a:latin typeface="Arial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8" y="750888"/>
            <a:ext cx="6584950" cy="3705225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389" y="4709344"/>
            <a:ext cx="5003598" cy="4463184"/>
          </a:xfrm>
          <a:noFill/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70622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5BA43-9EBE-4803-AD5C-8A92046D1E58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333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09C873D6-3B15-4A74-9708-90FE59532C7F}" type="slidenum">
              <a:rPr lang="de-DE" smtClean="0">
                <a:latin typeface="Arial" charset="0"/>
              </a:rPr>
              <a:pPr/>
              <a:t>6</a:t>
            </a:fld>
            <a:endParaRPr lang="de-DE">
              <a:latin typeface="Arial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8" y="750888"/>
            <a:ext cx="6584950" cy="3705225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389" y="4709344"/>
            <a:ext cx="5003598" cy="4463184"/>
          </a:xfrm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77303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6E44F281-0F0A-49E3-BA10-3180A750E1FA}" type="slidenum">
              <a:rPr lang="de-DE" smtClean="0">
                <a:latin typeface="Arial" charset="0"/>
              </a:rPr>
              <a:pPr/>
              <a:t>40</a:t>
            </a:fld>
            <a:endParaRPr lang="de-DE">
              <a:latin typeface="Arial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2941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5BA43-9EBE-4803-AD5C-8A92046D1E58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16450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AD9EE7DA-9CC4-4B57-BB3A-171CA6D00764}" type="slidenum">
              <a:rPr lang="de-DE" smtClean="0">
                <a:latin typeface="Arial" charset="0"/>
              </a:rPr>
              <a:pPr/>
              <a:t>42</a:t>
            </a:fld>
            <a:endParaRPr lang="de-DE">
              <a:latin typeface="Arial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7077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5BA43-9EBE-4803-AD5C-8A92046D1E58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08662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F1E1FB63-2545-42FF-9D01-5C9B0DF09F54}" type="slidenum">
              <a:rPr lang="de-DE" smtClean="0">
                <a:latin typeface="Arial" charset="0"/>
              </a:rPr>
              <a:pPr/>
              <a:t>44</a:t>
            </a:fld>
            <a:endParaRPr lang="de-DE">
              <a:latin typeface="Arial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38681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7F42AB07-C6AA-4F65-ABCD-22DC4304FB5F}" type="slidenum">
              <a:rPr lang="de-DE" smtClean="0">
                <a:latin typeface="Arial" charset="0"/>
              </a:rPr>
              <a:pPr/>
              <a:t>45</a:t>
            </a:fld>
            <a:endParaRPr lang="de-DE">
              <a:latin typeface="Arial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25320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5BA43-9EBE-4803-AD5C-8A92046D1E58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47589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5BA43-9EBE-4803-AD5C-8A92046D1E58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96214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39DDF40A-0E1D-4791-A0C9-26CB7E17AA70}" type="slidenum">
              <a:rPr lang="de-DE" smtClean="0">
                <a:latin typeface="Arial" charset="0"/>
              </a:rPr>
              <a:pPr/>
              <a:t>48</a:t>
            </a:fld>
            <a:endParaRPr lang="de-DE">
              <a:latin typeface="Arial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317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5BA43-9EBE-4803-AD5C-8A92046D1E58}" type="slidenum">
              <a:rPr lang="de-DE" smtClean="0"/>
              <a:pPr>
                <a:defRPr/>
              </a:pPr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312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898BCEF1-559B-4E1B-9724-202AB64BEADD}" type="slidenum">
              <a:rPr lang="de-DE" smtClean="0">
                <a:latin typeface="Arial" charset="0"/>
              </a:rPr>
              <a:pPr/>
              <a:t>7</a:t>
            </a:fld>
            <a:endParaRPr lang="de-DE">
              <a:latin typeface="Arial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8" y="750888"/>
            <a:ext cx="6584950" cy="3705225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389" y="4709344"/>
            <a:ext cx="5003598" cy="4463184"/>
          </a:xfrm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7999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38A65430-4924-47BD-9CC2-34678A7BBBE9}" type="slidenum">
              <a:rPr lang="de-DE" smtClean="0">
                <a:latin typeface="Arial" charset="0"/>
              </a:rPr>
              <a:pPr/>
              <a:t>50</a:t>
            </a:fld>
            <a:endParaRPr lang="de-DE">
              <a:latin typeface="Arial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37695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1D999AC8-942C-491F-97D4-F3B780AA3B1C}" type="slidenum">
              <a:rPr lang="de-DE" smtClean="0">
                <a:latin typeface="Arial" charset="0"/>
              </a:rPr>
              <a:pPr/>
              <a:t>51</a:t>
            </a:fld>
            <a:endParaRPr lang="de-DE">
              <a:latin typeface="Arial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51639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0F51A1A5-5E23-4270-B68E-39D2C7F67EF8}" type="slidenum">
              <a:rPr lang="de-DE" smtClean="0">
                <a:latin typeface="Arial" charset="0"/>
              </a:rPr>
              <a:pPr/>
              <a:t>52</a:t>
            </a:fld>
            <a:endParaRPr lang="de-DE">
              <a:latin typeface="Arial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6165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CD756754-B4EB-4C82-95BD-3232FAEF0D15}" type="slidenum">
              <a:rPr lang="de-DE" smtClean="0">
                <a:latin typeface="Arial" charset="0"/>
              </a:rPr>
              <a:pPr/>
              <a:t>53</a:t>
            </a:fld>
            <a:endParaRPr lang="de-DE">
              <a:latin typeface="Arial" charset="0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65979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1126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 Rounded MT Bold" pitchFamily="34" charset="0"/>
                <a:cs typeface="Arial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 Rounded MT Bold" pitchFamily="34" charset="0"/>
                <a:cs typeface="Arial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 Rounded MT Bold" pitchFamily="34" charset="0"/>
                <a:cs typeface="Arial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 Rounded MT Bold" pitchFamily="34" charset="0"/>
                <a:cs typeface="Arial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 Rounded MT Bold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 Rounded MT Bold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 Rounded MT Bold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 Rounded MT Bold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 Rounded MT Bold" pitchFamily="34" charset="0"/>
                <a:cs typeface="Arial" charset="0"/>
              </a:defRPr>
            </a:lvl9pPr>
          </a:lstStyle>
          <a:p>
            <a:pPr eaLnBrk="1" hangingPunct="1"/>
            <a:fld id="{10ECBC14-2504-44D0-9B89-DD5BF6398A3D}" type="slidenum">
              <a:rPr lang="en-US" altLang="en-US" sz="1200" smtClean="0"/>
              <a:pPr eaLnBrk="1" hangingPunct="1"/>
              <a:t>55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0019403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83656A1C-C62C-4284-A840-6DD49E4FB59D}" type="slidenum">
              <a:rPr lang="de-DE" smtClean="0">
                <a:latin typeface="Arial" charset="0"/>
              </a:rPr>
              <a:pPr/>
              <a:t>56</a:t>
            </a:fld>
            <a:endParaRPr lang="de-DE">
              <a:latin typeface="Arial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34802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5BA43-9EBE-4803-AD5C-8A92046D1E58}" type="slidenum">
              <a:rPr lang="de-DE" smtClean="0"/>
              <a:pPr>
                <a:defRPr/>
              </a:pPr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882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5BA43-9EBE-4803-AD5C-8A92046D1E58}" type="slidenum">
              <a:rPr lang="de-DE" smtClean="0"/>
              <a:pPr>
                <a:defRPr/>
              </a:pPr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5271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2DEA21E4-CDF9-45D6-9735-56EA32937778}" type="slidenum">
              <a:rPr lang="de-DE" smtClean="0">
                <a:latin typeface="Arial" charset="0"/>
              </a:rPr>
              <a:pPr/>
              <a:t>59</a:t>
            </a:fld>
            <a:endParaRPr lang="de-DE">
              <a:latin typeface="Arial" charset="0"/>
            </a:endParaRPr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94791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74199897-A582-46CD-B034-12F2D1D8FE11}" type="slidenum">
              <a:rPr lang="de-DE" smtClean="0">
                <a:latin typeface="Arial" charset="0"/>
              </a:rPr>
              <a:pPr/>
              <a:t>60</a:t>
            </a:fld>
            <a:endParaRPr lang="de-DE">
              <a:latin typeface="Arial" charset="0"/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1652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499FA989-3B28-48D8-9219-C96368BAF9C5}" type="slidenum">
              <a:rPr lang="de-DE" smtClean="0">
                <a:latin typeface="Arial" charset="0"/>
              </a:rPr>
              <a:pPr/>
              <a:t>8</a:t>
            </a:fld>
            <a:endParaRPr lang="de-DE">
              <a:latin typeface="Arial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8" y="750888"/>
            <a:ext cx="6584950" cy="3705225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389" y="4709344"/>
            <a:ext cx="5003598" cy="4463184"/>
          </a:xfrm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98423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74199897-A582-46CD-B034-12F2D1D8FE11}" type="slidenum">
              <a:rPr lang="de-DE" smtClean="0">
                <a:latin typeface="Arial" charset="0"/>
              </a:rPr>
              <a:pPr/>
              <a:t>61</a:t>
            </a:fld>
            <a:endParaRPr lang="de-DE">
              <a:latin typeface="Arial" charset="0"/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02159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95BA43-9EBE-4803-AD5C-8A92046D1E58}" type="slidenum">
              <a:rPr lang="de-DE" smtClean="0"/>
              <a:pPr>
                <a:defRPr/>
              </a:pPr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0445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E4E9083F-BEE2-4817-BFF1-5AFBD1ECD6BC}" type="slidenum">
              <a:rPr lang="de-DE" smtClean="0">
                <a:latin typeface="Arial" charset="0"/>
              </a:rPr>
              <a:pPr/>
              <a:t>9</a:t>
            </a:fld>
            <a:endParaRPr lang="de-DE">
              <a:latin typeface="Arial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" y="750888"/>
            <a:ext cx="6589713" cy="3706812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389" y="4709344"/>
            <a:ext cx="5003598" cy="4463184"/>
          </a:xfrm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2227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52E7F2F0-E075-405C-A3AA-597F29AB493E}" type="slidenum">
              <a:rPr lang="de-DE" smtClean="0">
                <a:latin typeface="Arial" charset="0"/>
              </a:rPr>
              <a:pPr/>
              <a:t>10</a:t>
            </a:fld>
            <a:endParaRPr lang="de-DE">
              <a:latin typeface="Arial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8" y="750888"/>
            <a:ext cx="6584950" cy="3705225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389" y="4709344"/>
            <a:ext cx="5003598" cy="4463184"/>
          </a:xfrm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7196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74D835F6-BD7E-4761-BA92-82B32FE71A77}" type="slidenum">
              <a:rPr lang="de-DE" smtClean="0">
                <a:latin typeface="Arial" charset="0"/>
              </a:rPr>
              <a:pPr/>
              <a:t>11</a:t>
            </a:fld>
            <a:endParaRPr lang="de-DE">
              <a:latin typeface="Arial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" y="750888"/>
            <a:ext cx="6589713" cy="3706812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389" y="4709344"/>
            <a:ext cx="5003598" cy="4463184"/>
          </a:xfrm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647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222AA94D-E13D-4CB6-8499-037676556C85}" type="slidenum">
              <a:rPr lang="de-DE" smtClean="0">
                <a:latin typeface="Arial" charset="0"/>
              </a:rPr>
              <a:pPr/>
              <a:t>12</a:t>
            </a:fld>
            <a:endParaRPr lang="de-DE">
              <a:latin typeface="Arial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8" y="750888"/>
            <a:ext cx="6584950" cy="3705225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389" y="4709344"/>
            <a:ext cx="5003598" cy="4463184"/>
          </a:xfrm>
          <a:noFill/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5028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-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14217069-20E2-4EAF-B429-BA551A85F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86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94908"/>
            <a:ext cx="10363200" cy="150018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1406AE-866E-427D-962D-A51005AA2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2209801"/>
            <a:ext cx="10363200" cy="2057400"/>
          </a:xfrm>
        </p:spPr>
        <p:txBody>
          <a:bodyPr anchor="b"/>
          <a:lstStyle>
            <a:lvl1pPr algn="l">
              <a:defRPr sz="4000" b="1" cap="small" baseline="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447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ft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17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White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CD12E19-4EA7-4AB5-984D-7DC0A98043BC}"/>
              </a:ext>
            </a:extLst>
          </p:cNvPr>
          <p:cNvSpPr txBox="1"/>
          <p:nvPr userDrawn="1"/>
        </p:nvSpPr>
        <p:spPr>
          <a:xfrm>
            <a:off x="4114800" y="6581001"/>
            <a:ext cx="396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Whiteboard</a:t>
            </a:r>
            <a:endParaRPr lang="en-US" sz="1200" b="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200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entered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488951" y="1960563"/>
            <a:ext cx="11214100" cy="1828800"/>
          </a:xfrm>
        </p:spPr>
        <p:txBody>
          <a:bodyPr/>
          <a:lstStyle>
            <a:lvl1pPr>
              <a:defRPr sz="4000"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828800" y="4149725"/>
            <a:ext cx="8534400" cy="4064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Font typeface="Wingdings 3" pitchFamily="18" charset="2"/>
              <a:buNone/>
              <a:defRPr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author name</a:t>
            </a:r>
            <a:endParaRPr lang="de-DE" dirty="0"/>
          </a:p>
        </p:txBody>
      </p:sp>
      <p:sp>
        <p:nvSpPr>
          <p:cNvPr id="181255" name="Text Box 7"/>
          <p:cNvSpPr txBox="1">
            <a:spLocks noChangeArrowheads="1"/>
          </p:cNvSpPr>
          <p:nvPr/>
        </p:nvSpPr>
        <p:spPr bwMode="auto">
          <a:xfrm>
            <a:off x="1775886" y="4484691"/>
            <a:ext cx="864023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2000" i="1" dirty="0">
                <a:solidFill>
                  <a:srgbClr val="777777"/>
                </a:solidFill>
                <a:latin typeface="Segoe UI" pitchFamily="34" charset="0"/>
                <a:cs typeface="Segoe UI" pitchFamily="34" charset="0"/>
              </a:rPr>
              <a:t>comnet.informatik.uni-wuerzburg.de</a:t>
            </a:r>
          </a:p>
        </p:txBody>
      </p:sp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6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ntered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5D426E-3617-42D2-AA23-FEB84DB7D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669" y="30163"/>
            <a:ext cx="1065741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Klicken</a:t>
            </a:r>
            <a:r>
              <a:rPr lang="en-GB" dirty="0"/>
              <a:t> um das </a:t>
            </a:r>
            <a:r>
              <a:rPr lang="en-GB" dirty="0" err="1"/>
              <a:t>Titelformat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80242" name="Picture 18"/>
          <p:cNvPicPr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546304" y="6318000"/>
            <a:ext cx="468000" cy="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rgbClr val="C0C0C0">
                <a:alpha val="50000"/>
              </a:srgbClr>
            </a:outerShdw>
          </a:effectLst>
        </p:spPr>
      </p:pic>
      <p:sp>
        <p:nvSpPr>
          <p:cNvPr id="180249" name="Rectangle 25"/>
          <p:cNvSpPr>
            <a:spLocks noChangeArrowheads="1"/>
          </p:cNvSpPr>
          <p:nvPr/>
        </p:nvSpPr>
        <p:spPr bwMode="auto">
          <a:xfrm>
            <a:off x="4978400" y="6584950"/>
            <a:ext cx="2235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1" baseline="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56197"/>
            <a:ext cx="1371600" cy="601803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>
          <a:xfrm>
            <a:off x="719669" y="914400"/>
            <a:ext cx="10657417" cy="526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227D2D5B-5C60-4D6A-9ED0-A53CF0478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2" r:id="rId3"/>
    <p:sldLayoutId id="2147483676" r:id="rId4"/>
    <p:sldLayoutId id="2147483678" r:id="rId5"/>
    <p:sldLayoutId id="2147483677" r:id="rId6"/>
    <p:sldLayoutId id="2147483653" r:id="rId7"/>
    <p:sldLayoutId id="2147483657" r:id="rId8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5"/>
          </a:solidFill>
          <a:latin typeface="Segoe UI" pitchFamily="34" charset="0"/>
          <a:ea typeface="+mj-ea"/>
          <a:cs typeface="Segoe UI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80000"/>
        <a:buFont typeface="Wingdings 3" pitchFamily="18" charset="2"/>
        <a:buChar char="u"/>
        <a:defRPr lang="en-GB" sz="2000" dirty="0" smtClean="0">
          <a:solidFill>
            <a:srgbClr val="4D4D4D"/>
          </a:solidFill>
          <a:latin typeface="Segoe UI" pitchFamily="34" charset="0"/>
          <a:ea typeface="+mn-ea"/>
          <a:cs typeface="Segoe U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100000"/>
        <a:buFont typeface="Wingdings" pitchFamily="2" charset="2"/>
        <a:buChar char="§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–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•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 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3" Type="http://schemas.openxmlformats.org/officeDocument/2006/relationships/notesSlide" Target="../notesSlides/notesSlide9.xml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11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38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15.emf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ing.systems/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33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72.png"/><Relationship Id="rId5" Type="http://schemas.openxmlformats.org/officeDocument/2006/relationships/image" Target="../media/image58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34.svg"/><Relationship Id="rId5" Type="http://schemas.openxmlformats.org/officeDocument/2006/relationships/image" Target="../media/image39.png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40.svg"/><Relationship Id="rId5" Type="http://schemas.openxmlformats.org/officeDocument/2006/relationships/image" Target="../media/image40.png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57.png"/><Relationship Id="rId5" Type="http://schemas.openxmlformats.org/officeDocument/2006/relationships/image" Target="../media/image42.png"/><Relationship Id="rId4" Type="http://schemas.openxmlformats.org/officeDocument/2006/relationships/hyperlink" Target="https://www.performance-modeling.org/scripts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oleObject" Target="../embeddings/oleObject5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61.wmf"/><Relationship Id="rId2" Type="http://schemas.openxmlformats.org/officeDocument/2006/relationships/tags" Target="../tags/tag32.xml"/><Relationship Id="rId16" Type="http://schemas.openxmlformats.org/officeDocument/2006/relationships/image" Target="../media/image123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58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22.png"/><Relationship Id="rId10" Type="http://schemas.openxmlformats.org/officeDocument/2006/relationships/image" Target="../media/image60.wmf"/><Relationship Id="rId4" Type="http://schemas.openxmlformats.org/officeDocument/2006/relationships/notesSlide" Target="../notesSlides/notesSlide34.xml"/><Relationship Id="rId9" Type="http://schemas.openxmlformats.org/officeDocument/2006/relationships/oleObject" Target="../embeddings/oleObject3.bin"/><Relationship Id="rId14" Type="http://schemas.openxmlformats.org/officeDocument/2006/relationships/image" Target="../media/image62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7.bin"/><Relationship Id="rId2" Type="http://schemas.openxmlformats.org/officeDocument/2006/relationships/tags" Target="../tags/tag3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5.wmf"/><Relationship Id="rId2" Type="http://schemas.openxmlformats.org/officeDocument/2006/relationships/tags" Target="../tags/tag3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34.png"/><Relationship Id="rId4" Type="http://schemas.openxmlformats.org/officeDocument/2006/relationships/notesSlide" Target="../notesSlides/notesSlide38.xml"/><Relationship Id="rId9" Type="http://schemas.openxmlformats.org/officeDocument/2006/relationships/image" Target="../media/image63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Relationship Id="rId4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9.bin"/><Relationship Id="rId2" Type="http://schemas.openxmlformats.org/officeDocument/2006/relationships/tags" Target="../tags/tag3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8.png"/><Relationship Id="rId5" Type="http://schemas.openxmlformats.org/officeDocument/2006/relationships/image" Target="../media/image67.emf"/><Relationship Id="rId4" Type="http://schemas.openxmlformats.org/officeDocument/2006/relationships/notesSlide" Target="../notesSlides/notesSlide4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143.png"/><Relationship Id="rId2" Type="http://schemas.openxmlformats.org/officeDocument/2006/relationships/tags" Target="../tags/tag3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8.wmf"/><Relationship Id="rId11" Type="http://schemas.openxmlformats.org/officeDocument/2006/relationships/image" Target="../media/image142.png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70.wmf"/><Relationship Id="rId4" Type="http://schemas.openxmlformats.org/officeDocument/2006/relationships/notesSlide" Target="../notesSlides/notesSlide41.xml"/><Relationship Id="rId9" Type="http://schemas.openxmlformats.org/officeDocument/2006/relationships/oleObject" Target="../embeddings/oleObject12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1.wmf"/><Relationship Id="rId2" Type="http://schemas.openxmlformats.org/officeDocument/2006/relationships/tags" Target="../tags/tag40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48.png"/><Relationship Id="rId10" Type="http://schemas.openxmlformats.org/officeDocument/2006/relationships/image" Target="../media/image149.png"/><Relationship Id="rId4" Type="http://schemas.openxmlformats.org/officeDocument/2006/relationships/notesSlide" Target="../notesSlides/notesSlide42.xml"/><Relationship Id="rId9" Type="http://schemas.openxmlformats.org/officeDocument/2006/relationships/image" Target="../media/image72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75.w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3.wmf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77.wmf"/><Relationship Id="rId2" Type="http://schemas.openxmlformats.org/officeDocument/2006/relationships/tags" Target="../tags/tag41.xml"/><Relationship Id="rId16" Type="http://schemas.openxmlformats.org/officeDocument/2006/relationships/oleObject" Target="../embeddings/oleObject19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74.wmf"/><Relationship Id="rId5" Type="http://schemas.openxmlformats.org/officeDocument/2006/relationships/image" Target="../media/image155.png"/><Relationship Id="rId15" Type="http://schemas.openxmlformats.org/officeDocument/2006/relationships/image" Target="../media/image76.wmf"/><Relationship Id="rId10" Type="http://schemas.openxmlformats.org/officeDocument/2006/relationships/oleObject" Target="../embeddings/oleObject16.bin"/><Relationship Id="rId4" Type="http://schemas.openxmlformats.org/officeDocument/2006/relationships/notesSlide" Target="../notesSlides/notesSlide43.xml"/><Relationship Id="rId9" Type="http://schemas.openxmlformats.org/officeDocument/2006/relationships/image" Target="../media/image70.wmf"/><Relationship Id="rId14" Type="http://schemas.openxmlformats.org/officeDocument/2006/relationships/oleObject" Target="../embeddings/oleObject18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oleObject" Target="../embeddings/oleObject22.bin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68.png"/><Relationship Id="rId7" Type="http://schemas.openxmlformats.org/officeDocument/2006/relationships/oleObject" Target="../embeddings/oleObject20.bin"/><Relationship Id="rId12" Type="http://schemas.openxmlformats.org/officeDocument/2006/relationships/oleObject" Target="../embeddings/oleObject21.bin"/><Relationship Id="rId2" Type="http://schemas.openxmlformats.org/officeDocument/2006/relationships/tags" Target="../tags/tag42.xml"/><Relationship Id="rId16" Type="http://schemas.openxmlformats.org/officeDocument/2006/relationships/image" Target="../media/image95.png"/><Relationship Id="rId20" Type="http://schemas.openxmlformats.org/officeDocument/2006/relationships/image" Target="../media/image1670.png"/><Relationship Id="rId1" Type="http://schemas.openxmlformats.org/officeDocument/2006/relationships/vmlDrawing" Target="../drawings/vmlDrawing8.vml"/><Relationship Id="rId6" Type="http://schemas.openxmlformats.org/officeDocument/2006/relationships/image" Target="../media/image81.png"/><Relationship Id="rId11" Type="http://schemas.openxmlformats.org/officeDocument/2006/relationships/image" Target="../media/image93.png"/><Relationship Id="rId24" Type="http://schemas.openxmlformats.org/officeDocument/2006/relationships/image" Target="../media/image171.png"/><Relationship Id="rId5" Type="http://schemas.openxmlformats.org/officeDocument/2006/relationships/image" Target="../media/image80.png"/><Relationship Id="rId15" Type="http://schemas.openxmlformats.org/officeDocument/2006/relationships/image" Target="../media/image94.png"/><Relationship Id="rId23" Type="http://schemas.openxmlformats.org/officeDocument/2006/relationships/image" Target="../media/image170.png"/><Relationship Id="rId10" Type="http://schemas.openxmlformats.org/officeDocument/2006/relationships/image" Target="../media/image83.png"/><Relationship Id="rId4" Type="http://schemas.openxmlformats.org/officeDocument/2006/relationships/notesSlide" Target="../notesSlides/notesSlide44.xml"/><Relationship Id="rId9" Type="http://schemas.openxmlformats.org/officeDocument/2006/relationships/image" Target="../media/image82.png"/><Relationship Id="rId14" Type="http://schemas.openxmlformats.org/officeDocument/2006/relationships/oleObject" Target="../embeddings/oleObject23.bin"/><Relationship Id="rId22" Type="http://schemas.openxmlformats.org/officeDocument/2006/relationships/image" Target="../media/image16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6.wmf"/><Relationship Id="rId2" Type="http://schemas.openxmlformats.org/officeDocument/2006/relationships/tags" Target="../tags/tag43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172.png"/><Relationship Id="rId4" Type="http://schemas.openxmlformats.org/officeDocument/2006/relationships/notesSlide" Target="../notesSlides/notesSlide4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5.xml"/><Relationship Id="rId4" Type="http://schemas.openxmlformats.org/officeDocument/2006/relationships/image" Target="../media/image17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7.wmf"/><Relationship Id="rId2" Type="http://schemas.openxmlformats.org/officeDocument/2006/relationships/tags" Target="../tags/tag46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98.png"/><Relationship Id="rId4" Type="http://schemas.openxmlformats.org/officeDocument/2006/relationships/notesSlide" Target="../notesSlides/notesSlide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5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F2A7B583-FFCB-4C4E-8777-96A0747F945C}"/>
              </a:ext>
            </a:extLst>
          </p:cNvPr>
          <p:cNvSpPr txBox="1">
            <a:spLocks/>
          </p:cNvSpPr>
          <p:nvPr/>
        </p:nvSpPr>
        <p:spPr bwMode="auto">
          <a:xfrm>
            <a:off x="1000524" y="2299957"/>
            <a:ext cx="8262188" cy="112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5"/>
                </a:solidFill>
                <a:latin typeface="Segoe UI" pitchFamily="34" charset="0"/>
                <a:ea typeface="+mj-ea"/>
                <a:cs typeface="Segoe UI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9pPr>
          </a:lstStyle>
          <a:p>
            <a:pPr lvl="0" algn="l">
              <a:spcAft>
                <a:spcPts val="1200"/>
              </a:spcAft>
              <a:defRPr/>
            </a:pPr>
            <a:r>
              <a:rPr lang="en-US" sz="3200" kern="0">
                <a:solidFill>
                  <a:srgbClr val="1F5394"/>
                </a:solidFill>
                <a:latin typeface="+mj-lt"/>
              </a:rPr>
              <a:t>Probabilities and Random Variables</a:t>
            </a: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850D07EA-32AC-4C80-8FD0-918146CE25CE}"/>
              </a:ext>
            </a:extLst>
          </p:cNvPr>
          <p:cNvSpPr txBox="1">
            <a:spLocks/>
          </p:cNvSpPr>
          <p:nvPr/>
        </p:nvSpPr>
        <p:spPr>
          <a:xfrm>
            <a:off x="1000523" y="4252914"/>
            <a:ext cx="8407400" cy="1773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None/>
              <a:defRPr lang="en-GB"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400" b="1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Performance Evaluation of the Internet of Things (IoT)</a:t>
            </a:r>
            <a:endParaRPr kumimoji="0" lang="en-US" sz="2000" b="0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Module Course: Performance Evaluation of Distributed Systems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endParaRPr kumimoji="0" lang="en-US" sz="2000" b="0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Prof. Tobias Hoßfeld, Summer Semester 2022</a:t>
            </a:r>
            <a:endParaRPr kumimoji="0" lang="en-US" sz="2400" b="1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Grafik 9" descr="Ein Bild, das Person, drinnen, stehend, Mann enthält.&#10;&#10;Automatisch generierte Beschreibung">
            <a:extLst>
              <a:ext uri="{FF2B5EF4-FFF2-40B4-BE49-F238E27FC236}">
                <a16:creationId xmlns:a16="http://schemas.microsoft.com/office/drawing/2014/main" id="{BDD5E35F-75EE-4695-98F9-218628A162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3" b="-1"/>
          <a:stretch/>
        </p:blipFill>
        <p:spPr>
          <a:xfrm>
            <a:off x="9336440" y="4316412"/>
            <a:ext cx="2093560" cy="1449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B9C53AC-B580-40B2-97F1-571C2A7E055D}"/>
              </a:ext>
            </a:extLst>
          </p:cNvPr>
          <p:cNvSpPr/>
          <p:nvPr/>
        </p:nvSpPr>
        <p:spPr>
          <a:xfrm>
            <a:off x="1000524" y="1713240"/>
            <a:ext cx="22284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kern="0">
                <a:solidFill>
                  <a:srgbClr val="1F53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Chapter 2.2 </a:t>
            </a:r>
            <a:endParaRPr lang="en-US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6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>
            <a:extLst>
              <a:ext uri="{FF2B5EF4-FFF2-40B4-BE49-F238E27FC236}">
                <a16:creationId xmlns:a16="http://schemas.microsoft.com/office/drawing/2014/main" id="{A26C2059-D1B0-44C1-AC60-9A1490850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9155" y="2362200"/>
            <a:ext cx="4081245" cy="4246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3F87D89B-1705-46A3-8B04-CFC7C7B38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9155" y="3128370"/>
            <a:ext cx="4081245" cy="4246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Joint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65EEAECE-840B-41BA-98AD-2A52601F4A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two not necessarily disjoint events A and B.</a:t>
                </a:r>
              </a:p>
              <a:p>
                <a:endParaRPr lang="en-US" dirty="0"/>
              </a:p>
              <a:p>
                <a:r>
                  <a:rPr lang="en-US" dirty="0"/>
                  <a:t>Joint event: </a:t>
                </a:r>
                <a14:m>
                  <m:oMath xmlns:m="http://schemas.openxmlformats.org/officeDocument/2006/math">
                    <m:r>
                      <a:rPr lang="de-DE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Joint Probability:	 </a:t>
                </a:r>
                <a14:m>
                  <m:oMath xmlns:m="http://schemas.openxmlformats.org/officeDocument/2006/math">
                    <m:r>
                      <a:rPr lang="de-DE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de-DE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Furthermore: 	</a:t>
                </a:r>
                <a14:m>
                  <m:oMath xmlns:m="http://schemas.openxmlformats.org/officeDocument/2006/math">
                    <m:r>
                      <a:rPr lang="de-DE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de-DE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65EEAECE-840B-41BA-98AD-2A52601F4A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0DED3CA-A096-452B-A1E2-2AE1855DE9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5423708" y="2890839"/>
            <a:ext cx="55320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endParaRPr lang="de-DE"/>
          </a:p>
        </p:txBody>
      </p:sp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5695171" y="2857501"/>
            <a:ext cx="55320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6D3A028-8091-4B1D-AFED-FD3F45AEA877}"/>
              </a:ext>
            </a:extLst>
          </p:cNvPr>
          <p:cNvSpPr/>
          <p:nvPr/>
        </p:nvSpPr>
        <p:spPr bwMode="auto">
          <a:xfrm>
            <a:off x="9448800" y="2105397"/>
            <a:ext cx="1981200" cy="150420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409EACE-BA8A-4C7E-9623-B32454165938}"/>
              </a:ext>
            </a:extLst>
          </p:cNvPr>
          <p:cNvSpPr/>
          <p:nvPr/>
        </p:nvSpPr>
        <p:spPr bwMode="auto">
          <a:xfrm>
            <a:off x="8153400" y="2330590"/>
            <a:ext cx="2192635" cy="1200341"/>
          </a:xfrm>
          <a:prstGeom prst="ellipse">
            <a:avLst/>
          </a:prstGeom>
          <a:solidFill>
            <a:srgbClr val="5B9BD5">
              <a:alpha val="50196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10890E3-ACB4-412B-8582-6929A6139DDB}"/>
                  </a:ext>
                </a:extLst>
              </p:cNvPr>
              <p:cNvSpPr txBox="1"/>
              <p:nvPr/>
            </p:nvSpPr>
            <p:spPr>
              <a:xfrm>
                <a:off x="8383704" y="2092697"/>
                <a:ext cx="4196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10890E3-ACB4-412B-8582-6929A6139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704" y="2092697"/>
                <a:ext cx="41960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15D59846-1D9E-4954-9C89-F179CB662E1A}"/>
                  </a:ext>
                </a:extLst>
              </p:cNvPr>
              <p:cNvSpPr txBox="1"/>
              <p:nvPr/>
            </p:nvSpPr>
            <p:spPr>
              <a:xfrm>
                <a:off x="11158128" y="2092697"/>
                <a:ext cx="4303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0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15D59846-1D9E-4954-9C89-F179CB66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8128" y="2092697"/>
                <a:ext cx="43037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55952E-5995-456A-BFEF-73E7CD979AB2}"/>
                  </a:ext>
                </a:extLst>
              </p:cNvPr>
              <p:cNvSpPr txBox="1"/>
              <p:nvPr/>
            </p:nvSpPr>
            <p:spPr>
              <a:xfrm>
                <a:off x="9249717" y="1407776"/>
                <a:ext cx="8835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0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255952E-5995-456A-BFEF-73E7CD979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717" y="1407776"/>
                <a:ext cx="883512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8A98585-E5A7-4157-B711-E9DC154C78B7}"/>
              </a:ext>
            </a:extLst>
          </p:cNvPr>
          <p:cNvCxnSpPr>
            <a:stCxn id="25" idx="2"/>
            <a:endCxn id="9" idx="0"/>
          </p:cNvCxnSpPr>
          <p:nvPr/>
        </p:nvCxnSpPr>
        <p:spPr bwMode="auto">
          <a:xfrm flipH="1">
            <a:off x="9249718" y="1807886"/>
            <a:ext cx="441755" cy="52270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ED0239F9-69C5-4849-B63B-67700FB59064}"/>
              </a:ext>
            </a:extLst>
          </p:cNvPr>
          <p:cNvCxnSpPr>
            <a:stCxn id="25" idx="2"/>
            <a:endCxn id="8" idx="0"/>
          </p:cNvCxnSpPr>
          <p:nvPr/>
        </p:nvCxnSpPr>
        <p:spPr bwMode="auto">
          <a:xfrm>
            <a:off x="9691473" y="1807886"/>
            <a:ext cx="747927" cy="29751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223BE42-4A6C-4B78-A408-4108ED5D8B3B}"/>
                  </a:ext>
                </a:extLst>
              </p:cNvPr>
              <p:cNvSpPr txBox="1"/>
              <p:nvPr/>
            </p:nvSpPr>
            <p:spPr>
              <a:xfrm>
                <a:off x="9403488" y="3790890"/>
                <a:ext cx="8835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de-D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223BE42-4A6C-4B78-A408-4108ED5D8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488" y="3790890"/>
                <a:ext cx="883512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331FBE44-EF97-45E6-ABC8-A3F03BAC0A28}"/>
              </a:ext>
            </a:extLst>
          </p:cNvPr>
          <p:cNvCxnSpPr>
            <a:cxnSpLocks/>
            <a:endCxn id="32" idx="0"/>
          </p:cNvCxnSpPr>
          <p:nvPr/>
        </p:nvCxnSpPr>
        <p:spPr bwMode="auto">
          <a:xfrm flipH="1">
            <a:off x="9845244" y="3111363"/>
            <a:ext cx="45311" cy="67952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Joint Probability (f.)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4413252"/>
                <a:ext cx="10668000" cy="1911348"/>
              </a:xfrm>
            </p:spPr>
            <p:txBody>
              <a:bodyPr/>
              <a:lstStyle/>
              <a:p>
                <a:r>
                  <a:rPr lang="de-DE" dirty="0"/>
                  <a:t>If </a:t>
                </a:r>
                <a14:m>
                  <m:oMath xmlns:m="http://schemas.openxmlformats.org/officeDocument/2006/math">
                    <m:r>
                      <a:rPr lang="de-DE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represents</a:t>
                </a:r>
                <a:r>
                  <a:rPr lang="de-DE" dirty="0"/>
                  <a:t> a </a:t>
                </a:r>
                <a:r>
                  <a:rPr lang="de-DE" dirty="0" err="1"/>
                  <a:t>mutually</a:t>
                </a:r>
                <a:r>
                  <a:rPr lang="de-DE" dirty="0"/>
                  <a:t> </a:t>
                </a:r>
                <a:r>
                  <a:rPr lang="de-DE" dirty="0" err="1"/>
                  <a:t>exclusive</a:t>
                </a:r>
                <a:r>
                  <a:rPr lang="de-DE" dirty="0"/>
                  <a:t> </a:t>
                </a:r>
                <a:r>
                  <a:rPr lang="de-DE" dirty="0" err="1"/>
                  <a:t>event</a:t>
                </a:r>
                <a:r>
                  <a:rPr lang="de-DE" dirty="0"/>
                  <a:t> </a:t>
                </a:r>
                <a:r>
                  <a:rPr lang="de-DE" dirty="0" err="1"/>
                  <a:t>system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an </a:t>
                </a:r>
                <a:r>
                  <a:rPr lang="de-DE" dirty="0" err="1"/>
                  <a:t>arbitrary</a:t>
                </a:r>
                <a:r>
                  <a:rPr lang="de-DE" dirty="0"/>
                  <a:t> </a:t>
                </a:r>
                <a:r>
                  <a:rPr lang="de-DE" dirty="0" err="1"/>
                  <a:t>event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determined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probabilities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joint</a:t>
                </a:r>
                <a:r>
                  <a:rPr lang="de-DE" dirty="0"/>
                  <a:t> </a:t>
                </a:r>
                <a:r>
                  <a:rPr lang="de-DE" dirty="0" err="1"/>
                  <a:t>events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dirty="0" err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 err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i="1" dirty="0" err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12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4413252"/>
                <a:ext cx="10668000" cy="1911348"/>
              </a:xfrm>
              <a:blipFill>
                <a:blip r:embed="rId4"/>
                <a:stretch>
                  <a:fillRect l="-229" t="-1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6DE63BE-E014-4941-80A3-72E50AB9CF9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63150" y="6370638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9FBE6A8-3240-4D4F-954D-1570D87DA31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4832350" y="2890839"/>
            <a:ext cx="0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endParaRPr lang="de-DE"/>
          </a:p>
        </p:txBody>
      </p:sp>
      <p:sp>
        <p:nvSpPr>
          <p:cNvPr id="11272" name="Oval 8"/>
          <p:cNvSpPr>
            <a:spLocks noChangeArrowheads="1"/>
          </p:cNvSpPr>
          <p:nvPr/>
        </p:nvSpPr>
        <p:spPr bwMode="auto">
          <a:xfrm>
            <a:off x="4916489" y="1655764"/>
            <a:ext cx="1639887" cy="896937"/>
          </a:xfrm>
          <a:prstGeom prst="ellipse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1273" name="Freeform 9"/>
          <p:cNvSpPr>
            <a:spLocks/>
          </p:cNvSpPr>
          <p:nvPr/>
        </p:nvSpPr>
        <p:spPr bwMode="auto">
          <a:xfrm>
            <a:off x="4913313" y="1651000"/>
            <a:ext cx="1643062" cy="901700"/>
          </a:xfrm>
          <a:custGeom>
            <a:avLst/>
            <a:gdLst>
              <a:gd name="T0" fmla="*/ 55443421 w 1035"/>
              <a:gd name="T1" fmla="*/ 922377188 h 568"/>
              <a:gd name="T2" fmla="*/ 186491506 w 1035"/>
              <a:gd name="T3" fmla="*/ 1088707500 h 568"/>
              <a:gd name="T4" fmla="*/ 433466743 w 1035"/>
              <a:gd name="T5" fmla="*/ 1242437825 h 568"/>
              <a:gd name="T6" fmla="*/ 627517922 w 1035"/>
              <a:gd name="T7" fmla="*/ 1328123138 h 568"/>
              <a:gd name="T8" fmla="*/ 977820327 w 1035"/>
              <a:gd name="T9" fmla="*/ 1411287500 h 568"/>
              <a:gd name="T10" fmla="*/ 1368443634 w 1035"/>
              <a:gd name="T11" fmla="*/ 1431448750 h 568"/>
              <a:gd name="T12" fmla="*/ 1628020442 w 1035"/>
              <a:gd name="T13" fmla="*/ 1411287500 h 568"/>
              <a:gd name="T14" fmla="*/ 1922877840 w 1035"/>
              <a:gd name="T15" fmla="*/ 1348284388 h 568"/>
              <a:gd name="T16" fmla="*/ 2124490278 w 1035"/>
              <a:gd name="T17" fmla="*/ 1272679700 h 568"/>
              <a:gd name="T18" fmla="*/ 2147483647 w 1035"/>
              <a:gd name="T19" fmla="*/ 1174392813 h 568"/>
              <a:gd name="T20" fmla="*/ 2147483647 w 1035"/>
              <a:gd name="T21" fmla="*/ 965220638 h 568"/>
              <a:gd name="T22" fmla="*/ 2147483647 w 1035"/>
              <a:gd name="T23" fmla="*/ 677922825 h 568"/>
              <a:gd name="T24" fmla="*/ 2147483647 w 1035"/>
              <a:gd name="T25" fmla="*/ 433466875 h 568"/>
              <a:gd name="T26" fmla="*/ 2147483647 w 1035"/>
              <a:gd name="T27" fmla="*/ 307459063 h 568"/>
              <a:gd name="T28" fmla="*/ 2147483647 w 1035"/>
              <a:gd name="T29" fmla="*/ 209173763 h 568"/>
              <a:gd name="T30" fmla="*/ 1922877840 w 1035"/>
              <a:gd name="T31" fmla="*/ 83165950 h 568"/>
              <a:gd name="T32" fmla="*/ 1628020442 w 1035"/>
              <a:gd name="T33" fmla="*/ 20161250 h 568"/>
              <a:gd name="T34" fmla="*/ 1368443634 w 1035"/>
              <a:gd name="T35" fmla="*/ 0 h 568"/>
              <a:gd name="T36" fmla="*/ 977820327 w 1035"/>
              <a:gd name="T37" fmla="*/ 20161250 h 568"/>
              <a:gd name="T38" fmla="*/ 627517922 w 1035"/>
              <a:gd name="T39" fmla="*/ 105846563 h 568"/>
              <a:gd name="T40" fmla="*/ 433466743 w 1035"/>
              <a:gd name="T41" fmla="*/ 181451250 h 568"/>
              <a:gd name="T42" fmla="*/ 257055859 w 1035"/>
              <a:gd name="T43" fmla="*/ 279738138 h 568"/>
              <a:gd name="T44" fmla="*/ 123486825 w 1035"/>
              <a:gd name="T45" fmla="*/ 398184688 h 568"/>
              <a:gd name="T46" fmla="*/ 12599984 w 1035"/>
              <a:gd name="T47" fmla="*/ 607358450 h 568"/>
              <a:gd name="T48" fmla="*/ 12599984 w 1035"/>
              <a:gd name="T49" fmla="*/ 677922825 h 568"/>
              <a:gd name="T50" fmla="*/ 118446514 w 1035"/>
              <a:gd name="T51" fmla="*/ 446068450 h 568"/>
              <a:gd name="T52" fmla="*/ 236894615 w 1035"/>
              <a:gd name="T53" fmla="*/ 322580000 h 568"/>
              <a:gd name="T54" fmla="*/ 383063633 w 1035"/>
              <a:gd name="T55" fmla="*/ 224294700 h 568"/>
              <a:gd name="T56" fmla="*/ 579635761 w 1035"/>
              <a:gd name="T57" fmla="*/ 133569075 h 568"/>
              <a:gd name="T58" fmla="*/ 914815647 w 1035"/>
              <a:gd name="T59" fmla="*/ 47883763 h 568"/>
              <a:gd name="T60" fmla="*/ 1229835876 w 1035"/>
              <a:gd name="T61" fmla="*/ 15120938 h 568"/>
              <a:gd name="T62" fmla="*/ 1494451408 w 1035"/>
              <a:gd name="T63" fmla="*/ 20161250 h 568"/>
              <a:gd name="T64" fmla="*/ 1746466956 w 1035"/>
              <a:gd name="T65" fmla="*/ 55443438 h 568"/>
              <a:gd name="T66" fmla="*/ 2026205008 w 1035"/>
              <a:gd name="T67" fmla="*/ 133569075 h 568"/>
              <a:gd name="T68" fmla="*/ 2147483647 w 1035"/>
              <a:gd name="T69" fmla="*/ 272176875 h 568"/>
              <a:gd name="T70" fmla="*/ 2147483647 w 1035"/>
              <a:gd name="T71" fmla="*/ 383063750 h 568"/>
              <a:gd name="T72" fmla="*/ 2147483647 w 1035"/>
              <a:gd name="T73" fmla="*/ 504031250 h 568"/>
              <a:gd name="T74" fmla="*/ 2147483647 w 1035"/>
              <a:gd name="T75" fmla="*/ 748487200 h 568"/>
              <a:gd name="T76" fmla="*/ 2147483647 w 1035"/>
              <a:gd name="T77" fmla="*/ 985381888 h 568"/>
              <a:gd name="T78" fmla="*/ 2147483647 w 1035"/>
              <a:gd name="T79" fmla="*/ 1179433125 h 568"/>
              <a:gd name="T80" fmla="*/ 2076608118 w 1035"/>
              <a:gd name="T81" fmla="*/ 1277720013 h 568"/>
              <a:gd name="T82" fmla="*/ 1809471637 w 1035"/>
              <a:gd name="T83" fmla="*/ 1363405325 h 568"/>
              <a:gd name="T84" fmla="*/ 1565015761 w 1035"/>
              <a:gd name="T85" fmla="*/ 1403727825 h 568"/>
              <a:gd name="T86" fmla="*/ 1300400229 w 1035"/>
              <a:gd name="T87" fmla="*/ 1418848763 h 568"/>
              <a:gd name="T88" fmla="*/ 977820327 w 1035"/>
              <a:gd name="T89" fmla="*/ 1396166563 h 568"/>
              <a:gd name="T90" fmla="*/ 627517922 w 1035"/>
              <a:gd name="T91" fmla="*/ 1313002200 h 568"/>
              <a:gd name="T92" fmla="*/ 433466743 w 1035"/>
              <a:gd name="T93" fmla="*/ 1229836250 h 568"/>
              <a:gd name="T94" fmla="*/ 201612439 w 1035"/>
              <a:gd name="T95" fmla="*/ 1076107513 h 568"/>
              <a:gd name="T96" fmla="*/ 68043404 w 1035"/>
              <a:gd name="T97" fmla="*/ 922377188 h 568"/>
              <a:gd name="T98" fmla="*/ 0 w 1035"/>
              <a:gd name="T99" fmla="*/ 713205013 h 568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035" h="568">
                <a:moveTo>
                  <a:pt x="0" y="283"/>
                </a:moveTo>
                <a:lnTo>
                  <a:pt x="0" y="297"/>
                </a:lnTo>
                <a:lnTo>
                  <a:pt x="5" y="324"/>
                </a:lnTo>
                <a:lnTo>
                  <a:pt x="22" y="366"/>
                </a:lnTo>
                <a:lnTo>
                  <a:pt x="30" y="383"/>
                </a:lnTo>
                <a:lnTo>
                  <a:pt x="41" y="396"/>
                </a:lnTo>
                <a:lnTo>
                  <a:pt x="49" y="407"/>
                </a:lnTo>
                <a:lnTo>
                  <a:pt x="74" y="432"/>
                </a:lnTo>
                <a:lnTo>
                  <a:pt x="116" y="466"/>
                </a:lnTo>
                <a:lnTo>
                  <a:pt x="133" y="474"/>
                </a:lnTo>
                <a:lnTo>
                  <a:pt x="152" y="485"/>
                </a:lnTo>
                <a:lnTo>
                  <a:pt x="172" y="493"/>
                </a:lnTo>
                <a:lnTo>
                  <a:pt x="188" y="505"/>
                </a:lnTo>
                <a:lnTo>
                  <a:pt x="208" y="513"/>
                </a:lnTo>
                <a:lnTo>
                  <a:pt x="230" y="518"/>
                </a:lnTo>
                <a:lnTo>
                  <a:pt x="249" y="527"/>
                </a:lnTo>
                <a:lnTo>
                  <a:pt x="271" y="535"/>
                </a:lnTo>
                <a:lnTo>
                  <a:pt x="338" y="552"/>
                </a:lnTo>
                <a:lnTo>
                  <a:pt x="363" y="554"/>
                </a:lnTo>
                <a:lnTo>
                  <a:pt x="388" y="560"/>
                </a:lnTo>
                <a:lnTo>
                  <a:pt x="438" y="566"/>
                </a:lnTo>
                <a:lnTo>
                  <a:pt x="463" y="566"/>
                </a:lnTo>
                <a:lnTo>
                  <a:pt x="488" y="568"/>
                </a:lnTo>
                <a:lnTo>
                  <a:pt x="543" y="568"/>
                </a:lnTo>
                <a:lnTo>
                  <a:pt x="568" y="566"/>
                </a:lnTo>
                <a:lnTo>
                  <a:pt x="593" y="566"/>
                </a:lnTo>
                <a:lnTo>
                  <a:pt x="621" y="563"/>
                </a:lnTo>
                <a:lnTo>
                  <a:pt x="646" y="560"/>
                </a:lnTo>
                <a:lnTo>
                  <a:pt x="668" y="554"/>
                </a:lnTo>
                <a:lnTo>
                  <a:pt x="693" y="552"/>
                </a:lnTo>
                <a:lnTo>
                  <a:pt x="718" y="546"/>
                </a:lnTo>
                <a:lnTo>
                  <a:pt x="763" y="535"/>
                </a:lnTo>
                <a:lnTo>
                  <a:pt x="785" y="527"/>
                </a:lnTo>
                <a:lnTo>
                  <a:pt x="804" y="518"/>
                </a:lnTo>
                <a:lnTo>
                  <a:pt x="824" y="513"/>
                </a:lnTo>
                <a:lnTo>
                  <a:pt x="843" y="505"/>
                </a:lnTo>
                <a:lnTo>
                  <a:pt x="863" y="493"/>
                </a:lnTo>
                <a:lnTo>
                  <a:pt x="882" y="485"/>
                </a:lnTo>
                <a:lnTo>
                  <a:pt x="901" y="474"/>
                </a:lnTo>
                <a:lnTo>
                  <a:pt x="918" y="466"/>
                </a:lnTo>
                <a:lnTo>
                  <a:pt x="960" y="432"/>
                </a:lnTo>
                <a:lnTo>
                  <a:pt x="985" y="407"/>
                </a:lnTo>
                <a:lnTo>
                  <a:pt x="993" y="396"/>
                </a:lnTo>
                <a:lnTo>
                  <a:pt x="1004" y="383"/>
                </a:lnTo>
                <a:lnTo>
                  <a:pt x="1012" y="366"/>
                </a:lnTo>
                <a:lnTo>
                  <a:pt x="1029" y="324"/>
                </a:lnTo>
                <a:lnTo>
                  <a:pt x="1035" y="297"/>
                </a:lnTo>
                <a:lnTo>
                  <a:pt x="1035" y="269"/>
                </a:lnTo>
                <a:lnTo>
                  <a:pt x="1029" y="241"/>
                </a:lnTo>
                <a:lnTo>
                  <a:pt x="1012" y="200"/>
                </a:lnTo>
                <a:lnTo>
                  <a:pt x="1004" y="183"/>
                </a:lnTo>
                <a:lnTo>
                  <a:pt x="993" y="172"/>
                </a:lnTo>
                <a:lnTo>
                  <a:pt x="985" y="158"/>
                </a:lnTo>
                <a:lnTo>
                  <a:pt x="974" y="147"/>
                </a:lnTo>
                <a:lnTo>
                  <a:pt x="960" y="136"/>
                </a:lnTo>
                <a:lnTo>
                  <a:pt x="946" y="122"/>
                </a:lnTo>
                <a:lnTo>
                  <a:pt x="932" y="111"/>
                </a:lnTo>
                <a:lnTo>
                  <a:pt x="918" y="103"/>
                </a:lnTo>
                <a:lnTo>
                  <a:pt x="901" y="91"/>
                </a:lnTo>
                <a:lnTo>
                  <a:pt x="882" y="83"/>
                </a:lnTo>
                <a:lnTo>
                  <a:pt x="863" y="72"/>
                </a:lnTo>
                <a:lnTo>
                  <a:pt x="804" y="47"/>
                </a:lnTo>
                <a:lnTo>
                  <a:pt x="785" y="42"/>
                </a:lnTo>
                <a:lnTo>
                  <a:pt x="763" y="33"/>
                </a:lnTo>
                <a:lnTo>
                  <a:pt x="718" y="22"/>
                </a:lnTo>
                <a:lnTo>
                  <a:pt x="693" y="17"/>
                </a:lnTo>
                <a:lnTo>
                  <a:pt x="668" y="14"/>
                </a:lnTo>
                <a:lnTo>
                  <a:pt x="646" y="8"/>
                </a:lnTo>
                <a:lnTo>
                  <a:pt x="621" y="6"/>
                </a:lnTo>
                <a:lnTo>
                  <a:pt x="593" y="3"/>
                </a:lnTo>
                <a:lnTo>
                  <a:pt x="568" y="3"/>
                </a:lnTo>
                <a:lnTo>
                  <a:pt x="543" y="0"/>
                </a:lnTo>
                <a:lnTo>
                  <a:pt x="488" y="0"/>
                </a:lnTo>
                <a:lnTo>
                  <a:pt x="463" y="3"/>
                </a:lnTo>
                <a:lnTo>
                  <a:pt x="438" y="3"/>
                </a:lnTo>
                <a:lnTo>
                  <a:pt x="388" y="8"/>
                </a:lnTo>
                <a:lnTo>
                  <a:pt x="363" y="14"/>
                </a:lnTo>
                <a:lnTo>
                  <a:pt x="338" y="17"/>
                </a:lnTo>
                <a:lnTo>
                  <a:pt x="271" y="33"/>
                </a:lnTo>
                <a:lnTo>
                  <a:pt x="249" y="42"/>
                </a:lnTo>
                <a:lnTo>
                  <a:pt x="230" y="47"/>
                </a:lnTo>
                <a:lnTo>
                  <a:pt x="208" y="55"/>
                </a:lnTo>
                <a:lnTo>
                  <a:pt x="188" y="64"/>
                </a:lnTo>
                <a:lnTo>
                  <a:pt x="172" y="72"/>
                </a:lnTo>
                <a:lnTo>
                  <a:pt x="152" y="83"/>
                </a:lnTo>
                <a:lnTo>
                  <a:pt x="133" y="91"/>
                </a:lnTo>
                <a:lnTo>
                  <a:pt x="116" y="103"/>
                </a:lnTo>
                <a:lnTo>
                  <a:pt x="102" y="111"/>
                </a:lnTo>
                <a:lnTo>
                  <a:pt x="88" y="122"/>
                </a:lnTo>
                <a:lnTo>
                  <a:pt x="74" y="136"/>
                </a:lnTo>
                <a:lnTo>
                  <a:pt x="61" y="147"/>
                </a:lnTo>
                <a:lnTo>
                  <a:pt x="49" y="158"/>
                </a:lnTo>
                <a:lnTo>
                  <a:pt x="41" y="172"/>
                </a:lnTo>
                <a:lnTo>
                  <a:pt x="30" y="183"/>
                </a:lnTo>
                <a:lnTo>
                  <a:pt x="22" y="200"/>
                </a:lnTo>
                <a:lnTo>
                  <a:pt x="5" y="241"/>
                </a:lnTo>
                <a:lnTo>
                  <a:pt x="0" y="269"/>
                </a:lnTo>
                <a:lnTo>
                  <a:pt x="0" y="283"/>
                </a:lnTo>
                <a:lnTo>
                  <a:pt x="5" y="283"/>
                </a:lnTo>
                <a:lnTo>
                  <a:pt x="5" y="269"/>
                </a:lnTo>
                <a:lnTo>
                  <a:pt x="11" y="241"/>
                </a:lnTo>
                <a:lnTo>
                  <a:pt x="27" y="200"/>
                </a:lnTo>
                <a:lnTo>
                  <a:pt x="36" y="189"/>
                </a:lnTo>
                <a:lnTo>
                  <a:pt x="47" y="177"/>
                </a:lnTo>
                <a:lnTo>
                  <a:pt x="55" y="164"/>
                </a:lnTo>
                <a:lnTo>
                  <a:pt x="66" y="152"/>
                </a:lnTo>
                <a:lnTo>
                  <a:pt x="80" y="141"/>
                </a:lnTo>
                <a:lnTo>
                  <a:pt x="94" y="128"/>
                </a:lnTo>
                <a:lnTo>
                  <a:pt x="108" y="116"/>
                </a:lnTo>
                <a:lnTo>
                  <a:pt x="122" y="108"/>
                </a:lnTo>
                <a:lnTo>
                  <a:pt x="138" y="97"/>
                </a:lnTo>
                <a:lnTo>
                  <a:pt x="152" y="89"/>
                </a:lnTo>
                <a:lnTo>
                  <a:pt x="172" y="78"/>
                </a:lnTo>
                <a:lnTo>
                  <a:pt x="188" y="69"/>
                </a:lnTo>
                <a:lnTo>
                  <a:pt x="208" y="61"/>
                </a:lnTo>
                <a:lnTo>
                  <a:pt x="230" y="53"/>
                </a:lnTo>
                <a:lnTo>
                  <a:pt x="249" y="47"/>
                </a:lnTo>
                <a:lnTo>
                  <a:pt x="271" y="39"/>
                </a:lnTo>
                <a:lnTo>
                  <a:pt x="338" y="22"/>
                </a:lnTo>
                <a:lnTo>
                  <a:pt x="363" y="19"/>
                </a:lnTo>
                <a:lnTo>
                  <a:pt x="388" y="14"/>
                </a:lnTo>
                <a:lnTo>
                  <a:pt x="438" y="8"/>
                </a:lnTo>
                <a:lnTo>
                  <a:pt x="463" y="8"/>
                </a:lnTo>
                <a:lnTo>
                  <a:pt x="488" y="6"/>
                </a:lnTo>
                <a:lnTo>
                  <a:pt x="516" y="6"/>
                </a:lnTo>
                <a:lnTo>
                  <a:pt x="543" y="6"/>
                </a:lnTo>
                <a:lnTo>
                  <a:pt x="568" y="8"/>
                </a:lnTo>
                <a:lnTo>
                  <a:pt x="593" y="8"/>
                </a:lnTo>
                <a:lnTo>
                  <a:pt x="621" y="11"/>
                </a:lnTo>
                <a:lnTo>
                  <a:pt x="646" y="14"/>
                </a:lnTo>
                <a:lnTo>
                  <a:pt x="668" y="19"/>
                </a:lnTo>
                <a:lnTo>
                  <a:pt x="693" y="22"/>
                </a:lnTo>
                <a:lnTo>
                  <a:pt x="718" y="28"/>
                </a:lnTo>
                <a:lnTo>
                  <a:pt x="763" y="39"/>
                </a:lnTo>
                <a:lnTo>
                  <a:pt x="785" y="47"/>
                </a:lnTo>
                <a:lnTo>
                  <a:pt x="804" y="53"/>
                </a:lnTo>
                <a:lnTo>
                  <a:pt x="863" y="78"/>
                </a:lnTo>
                <a:lnTo>
                  <a:pt x="882" y="89"/>
                </a:lnTo>
                <a:lnTo>
                  <a:pt x="896" y="97"/>
                </a:lnTo>
                <a:lnTo>
                  <a:pt x="913" y="108"/>
                </a:lnTo>
                <a:lnTo>
                  <a:pt x="926" y="116"/>
                </a:lnTo>
                <a:lnTo>
                  <a:pt x="940" y="128"/>
                </a:lnTo>
                <a:lnTo>
                  <a:pt x="954" y="141"/>
                </a:lnTo>
                <a:lnTo>
                  <a:pt x="968" y="152"/>
                </a:lnTo>
                <a:lnTo>
                  <a:pt x="979" y="164"/>
                </a:lnTo>
                <a:lnTo>
                  <a:pt x="988" y="177"/>
                </a:lnTo>
                <a:lnTo>
                  <a:pt x="999" y="189"/>
                </a:lnTo>
                <a:lnTo>
                  <a:pt x="1007" y="200"/>
                </a:lnTo>
                <a:lnTo>
                  <a:pt x="1024" y="241"/>
                </a:lnTo>
                <a:lnTo>
                  <a:pt x="1029" y="269"/>
                </a:lnTo>
                <a:lnTo>
                  <a:pt x="1029" y="283"/>
                </a:lnTo>
                <a:lnTo>
                  <a:pt x="1029" y="297"/>
                </a:lnTo>
                <a:lnTo>
                  <a:pt x="1024" y="324"/>
                </a:lnTo>
                <a:lnTo>
                  <a:pt x="1007" y="366"/>
                </a:lnTo>
                <a:lnTo>
                  <a:pt x="999" y="377"/>
                </a:lnTo>
                <a:lnTo>
                  <a:pt x="988" y="391"/>
                </a:lnTo>
                <a:lnTo>
                  <a:pt x="979" y="402"/>
                </a:lnTo>
                <a:lnTo>
                  <a:pt x="954" y="427"/>
                </a:lnTo>
                <a:lnTo>
                  <a:pt x="913" y="460"/>
                </a:lnTo>
                <a:lnTo>
                  <a:pt x="896" y="468"/>
                </a:lnTo>
                <a:lnTo>
                  <a:pt x="882" y="480"/>
                </a:lnTo>
                <a:lnTo>
                  <a:pt x="863" y="488"/>
                </a:lnTo>
                <a:lnTo>
                  <a:pt x="843" y="499"/>
                </a:lnTo>
                <a:lnTo>
                  <a:pt x="824" y="507"/>
                </a:lnTo>
                <a:lnTo>
                  <a:pt x="804" y="513"/>
                </a:lnTo>
                <a:lnTo>
                  <a:pt x="785" y="521"/>
                </a:lnTo>
                <a:lnTo>
                  <a:pt x="763" y="529"/>
                </a:lnTo>
                <a:lnTo>
                  <a:pt x="718" y="541"/>
                </a:lnTo>
                <a:lnTo>
                  <a:pt x="693" y="546"/>
                </a:lnTo>
                <a:lnTo>
                  <a:pt x="668" y="549"/>
                </a:lnTo>
                <a:lnTo>
                  <a:pt x="646" y="554"/>
                </a:lnTo>
                <a:lnTo>
                  <a:pt x="621" y="557"/>
                </a:lnTo>
                <a:lnTo>
                  <a:pt x="593" y="560"/>
                </a:lnTo>
                <a:lnTo>
                  <a:pt x="568" y="560"/>
                </a:lnTo>
                <a:lnTo>
                  <a:pt x="543" y="563"/>
                </a:lnTo>
                <a:lnTo>
                  <a:pt x="516" y="563"/>
                </a:lnTo>
                <a:lnTo>
                  <a:pt x="488" y="563"/>
                </a:lnTo>
                <a:lnTo>
                  <a:pt x="463" y="560"/>
                </a:lnTo>
                <a:lnTo>
                  <a:pt x="438" y="560"/>
                </a:lnTo>
                <a:lnTo>
                  <a:pt x="388" y="554"/>
                </a:lnTo>
                <a:lnTo>
                  <a:pt x="363" y="549"/>
                </a:lnTo>
                <a:lnTo>
                  <a:pt x="338" y="546"/>
                </a:lnTo>
                <a:lnTo>
                  <a:pt x="271" y="529"/>
                </a:lnTo>
                <a:lnTo>
                  <a:pt x="249" y="521"/>
                </a:lnTo>
                <a:lnTo>
                  <a:pt x="230" y="513"/>
                </a:lnTo>
                <a:lnTo>
                  <a:pt x="208" y="507"/>
                </a:lnTo>
                <a:lnTo>
                  <a:pt x="188" y="499"/>
                </a:lnTo>
                <a:lnTo>
                  <a:pt x="172" y="488"/>
                </a:lnTo>
                <a:lnTo>
                  <a:pt x="152" y="480"/>
                </a:lnTo>
                <a:lnTo>
                  <a:pt x="138" y="468"/>
                </a:lnTo>
                <a:lnTo>
                  <a:pt x="122" y="460"/>
                </a:lnTo>
                <a:lnTo>
                  <a:pt x="80" y="427"/>
                </a:lnTo>
                <a:lnTo>
                  <a:pt x="55" y="402"/>
                </a:lnTo>
                <a:lnTo>
                  <a:pt x="47" y="391"/>
                </a:lnTo>
                <a:lnTo>
                  <a:pt x="36" y="377"/>
                </a:lnTo>
                <a:lnTo>
                  <a:pt x="27" y="366"/>
                </a:lnTo>
                <a:lnTo>
                  <a:pt x="11" y="324"/>
                </a:lnTo>
                <a:lnTo>
                  <a:pt x="5" y="297"/>
                </a:lnTo>
                <a:lnTo>
                  <a:pt x="5" y="283"/>
                </a:lnTo>
                <a:lnTo>
                  <a:pt x="0" y="28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1274" name="Freeform 10"/>
          <p:cNvSpPr>
            <a:spLocks/>
          </p:cNvSpPr>
          <p:nvPr/>
        </p:nvSpPr>
        <p:spPr bwMode="auto">
          <a:xfrm>
            <a:off x="3841751" y="1131889"/>
            <a:ext cx="3757613" cy="2058987"/>
          </a:xfrm>
          <a:custGeom>
            <a:avLst/>
            <a:gdLst>
              <a:gd name="T0" fmla="*/ 90725637 w 2367"/>
              <a:gd name="T1" fmla="*/ 2038805117 h 1297"/>
              <a:gd name="T2" fmla="*/ 425907257 w 2367"/>
              <a:gd name="T3" fmla="*/ 2147483647 h 1297"/>
              <a:gd name="T4" fmla="*/ 768648552 w 2367"/>
              <a:gd name="T5" fmla="*/ 2147483647 h 1297"/>
              <a:gd name="T6" fmla="*/ 1433969891 w 2367"/>
              <a:gd name="T7" fmla="*/ 2147483647 h 1297"/>
              <a:gd name="T8" fmla="*/ 2099291229 w 2367"/>
              <a:gd name="T9" fmla="*/ 2147483647 h 1297"/>
              <a:gd name="T10" fmla="*/ 2147483647 w 2367"/>
              <a:gd name="T11" fmla="*/ 2147483647 h 1297"/>
              <a:gd name="T12" fmla="*/ 2147483647 w 2367"/>
              <a:gd name="T13" fmla="*/ 2147483647 h 1297"/>
              <a:gd name="T14" fmla="*/ 2147483647 w 2367"/>
              <a:gd name="T15" fmla="*/ 2147483647 h 1297"/>
              <a:gd name="T16" fmla="*/ 2147483647 w 2367"/>
              <a:gd name="T17" fmla="*/ 2147483647 h 1297"/>
              <a:gd name="T18" fmla="*/ 2147483647 w 2367"/>
              <a:gd name="T19" fmla="*/ 2147483647 h 1297"/>
              <a:gd name="T20" fmla="*/ 2147483647 w 2367"/>
              <a:gd name="T21" fmla="*/ 2147483647 h 1297"/>
              <a:gd name="T22" fmla="*/ 2147483647 w 2367"/>
              <a:gd name="T23" fmla="*/ 2124490409 h 1297"/>
              <a:gd name="T24" fmla="*/ 2147483647 w 2367"/>
              <a:gd name="T25" fmla="*/ 1635580215 h 1297"/>
              <a:gd name="T26" fmla="*/ 2147483647 w 2367"/>
              <a:gd name="T27" fmla="*/ 1146670022 h 1297"/>
              <a:gd name="T28" fmla="*/ 2147483647 w 2367"/>
              <a:gd name="T29" fmla="*/ 851812606 h 1297"/>
              <a:gd name="T30" fmla="*/ 2147483647 w 2367"/>
              <a:gd name="T31" fmla="*/ 594756731 h 1297"/>
              <a:gd name="T32" fmla="*/ 2147483647 w 2367"/>
              <a:gd name="T33" fmla="*/ 320058972 h 1297"/>
              <a:gd name="T34" fmla="*/ 2147483647 w 2367"/>
              <a:gd name="T35" fmla="*/ 126007782 h 1297"/>
              <a:gd name="T36" fmla="*/ 2147483647 w 2367"/>
              <a:gd name="T37" fmla="*/ 35282179 h 1297"/>
              <a:gd name="T38" fmla="*/ 2147483647 w 2367"/>
              <a:gd name="T39" fmla="*/ 7559673 h 1297"/>
              <a:gd name="T40" fmla="*/ 2099291229 w 2367"/>
              <a:gd name="T41" fmla="*/ 70564358 h 1297"/>
              <a:gd name="T42" fmla="*/ 1433969891 w 2367"/>
              <a:gd name="T43" fmla="*/ 236894630 h 1297"/>
              <a:gd name="T44" fmla="*/ 768648552 w 2367"/>
              <a:gd name="T45" fmla="*/ 531752046 h 1297"/>
              <a:gd name="T46" fmla="*/ 425907257 w 2367"/>
              <a:gd name="T47" fmla="*/ 781248248 h 1297"/>
              <a:gd name="T48" fmla="*/ 90725637 w 2367"/>
              <a:gd name="T49" fmla="*/ 1229835951 h 1297"/>
              <a:gd name="T50" fmla="*/ 15120940 w 2367"/>
              <a:gd name="T51" fmla="*/ 1635580215 h 1297"/>
              <a:gd name="T52" fmla="*/ 146169082 w 2367"/>
              <a:gd name="T53" fmla="*/ 1159271593 h 1297"/>
              <a:gd name="T54" fmla="*/ 524192570 w 2367"/>
              <a:gd name="T55" fmla="*/ 733364497 h 1297"/>
              <a:gd name="T56" fmla="*/ 874495129 w 2367"/>
              <a:gd name="T57" fmla="*/ 488910194 h 1297"/>
              <a:gd name="T58" fmla="*/ 1433969891 w 2367"/>
              <a:gd name="T59" fmla="*/ 252015564 h 1297"/>
              <a:gd name="T60" fmla="*/ 2099291229 w 2367"/>
              <a:gd name="T61" fmla="*/ 83164342 h 1297"/>
              <a:gd name="T62" fmla="*/ 2147483647 w 2367"/>
              <a:gd name="T63" fmla="*/ 20161245 h 1297"/>
              <a:gd name="T64" fmla="*/ 2147483647 w 2367"/>
              <a:gd name="T65" fmla="*/ 20161245 h 1297"/>
              <a:gd name="T66" fmla="*/ 2147483647 w 2367"/>
              <a:gd name="T67" fmla="*/ 110886848 h 1297"/>
              <a:gd name="T68" fmla="*/ 2147483647 w 2367"/>
              <a:gd name="T69" fmla="*/ 252015564 h 1297"/>
              <a:gd name="T70" fmla="*/ 2147483647 w 2367"/>
              <a:gd name="T71" fmla="*/ 488910194 h 1297"/>
              <a:gd name="T72" fmla="*/ 2147483647 w 2367"/>
              <a:gd name="T73" fmla="*/ 733364497 h 1297"/>
              <a:gd name="T74" fmla="*/ 2147483647 w 2367"/>
              <a:gd name="T75" fmla="*/ 1005541306 h 1297"/>
              <a:gd name="T76" fmla="*/ 2147483647 w 2367"/>
              <a:gd name="T77" fmla="*/ 1383564652 h 1297"/>
              <a:gd name="T78" fmla="*/ 2147483647 w 2367"/>
              <a:gd name="T79" fmla="*/ 1885076417 h 1297"/>
              <a:gd name="T80" fmla="*/ 2147483647 w 2367"/>
              <a:gd name="T81" fmla="*/ 2147483647 h 1297"/>
              <a:gd name="T82" fmla="*/ 2147483647 w 2367"/>
              <a:gd name="T83" fmla="*/ 2147483647 h 1297"/>
              <a:gd name="T84" fmla="*/ 2147483647 w 2367"/>
              <a:gd name="T85" fmla="*/ 2147483647 h 1297"/>
              <a:gd name="T86" fmla="*/ 2147483647 w 2367"/>
              <a:gd name="T87" fmla="*/ 2147483647 h 1297"/>
              <a:gd name="T88" fmla="*/ 2147483647 w 2367"/>
              <a:gd name="T89" fmla="*/ 2147483647 h 1297"/>
              <a:gd name="T90" fmla="*/ 2147483647 w 2367"/>
              <a:gd name="T91" fmla="*/ 2147483647 h 1297"/>
              <a:gd name="T92" fmla="*/ 2147483647 w 2367"/>
              <a:gd name="T93" fmla="*/ 2147483647 h 1297"/>
              <a:gd name="T94" fmla="*/ 2099291229 w 2367"/>
              <a:gd name="T95" fmla="*/ 2147483647 h 1297"/>
              <a:gd name="T96" fmla="*/ 1433969891 w 2367"/>
              <a:gd name="T97" fmla="*/ 2147483647 h 1297"/>
              <a:gd name="T98" fmla="*/ 874495129 w 2367"/>
              <a:gd name="T99" fmla="*/ 2147483647 h 1297"/>
              <a:gd name="T100" fmla="*/ 524192570 w 2367"/>
              <a:gd name="T101" fmla="*/ 2147483647 h 1297"/>
              <a:gd name="T102" fmla="*/ 146169082 w 2367"/>
              <a:gd name="T103" fmla="*/ 2109369475 h 1297"/>
              <a:gd name="T104" fmla="*/ 15120940 w 2367"/>
              <a:gd name="T105" fmla="*/ 1635580215 h 129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2367" h="1297">
                <a:moveTo>
                  <a:pt x="0" y="649"/>
                </a:moveTo>
                <a:lnTo>
                  <a:pt x="6" y="715"/>
                </a:lnTo>
                <a:lnTo>
                  <a:pt x="14" y="748"/>
                </a:lnTo>
                <a:lnTo>
                  <a:pt x="36" y="809"/>
                </a:lnTo>
                <a:lnTo>
                  <a:pt x="53" y="843"/>
                </a:lnTo>
                <a:lnTo>
                  <a:pt x="92" y="904"/>
                </a:lnTo>
                <a:lnTo>
                  <a:pt x="142" y="959"/>
                </a:lnTo>
                <a:lnTo>
                  <a:pt x="169" y="987"/>
                </a:lnTo>
                <a:lnTo>
                  <a:pt x="203" y="1012"/>
                </a:lnTo>
                <a:lnTo>
                  <a:pt x="233" y="1039"/>
                </a:lnTo>
                <a:lnTo>
                  <a:pt x="269" y="1062"/>
                </a:lnTo>
                <a:lnTo>
                  <a:pt x="305" y="1087"/>
                </a:lnTo>
                <a:lnTo>
                  <a:pt x="389" y="1131"/>
                </a:lnTo>
                <a:lnTo>
                  <a:pt x="477" y="1170"/>
                </a:lnTo>
                <a:lnTo>
                  <a:pt x="522" y="1186"/>
                </a:lnTo>
                <a:lnTo>
                  <a:pt x="569" y="1203"/>
                </a:lnTo>
                <a:lnTo>
                  <a:pt x="619" y="1220"/>
                </a:lnTo>
                <a:lnTo>
                  <a:pt x="672" y="1233"/>
                </a:lnTo>
                <a:lnTo>
                  <a:pt x="722" y="1247"/>
                </a:lnTo>
                <a:lnTo>
                  <a:pt x="833" y="1270"/>
                </a:lnTo>
                <a:lnTo>
                  <a:pt x="888" y="1278"/>
                </a:lnTo>
                <a:lnTo>
                  <a:pt x="944" y="1283"/>
                </a:lnTo>
                <a:lnTo>
                  <a:pt x="1002" y="1289"/>
                </a:lnTo>
                <a:lnTo>
                  <a:pt x="1063" y="1294"/>
                </a:lnTo>
                <a:lnTo>
                  <a:pt x="1121" y="1297"/>
                </a:lnTo>
                <a:lnTo>
                  <a:pt x="1243" y="1297"/>
                </a:lnTo>
                <a:lnTo>
                  <a:pt x="1305" y="1294"/>
                </a:lnTo>
                <a:lnTo>
                  <a:pt x="1421" y="1283"/>
                </a:lnTo>
                <a:lnTo>
                  <a:pt x="1477" y="1278"/>
                </a:lnTo>
                <a:lnTo>
                  <a:pt x="1535" y="1270"/>
                </a:lnTo>
                <a:lnTo>
                  <a:pt x="1588" y="1258"/>
                </a:lnTo>
                <a:lnTo>
                  <a:pt x="1643" y="1247"/>
                </a:lnTo>
                <a:lnTo>
                  <a:pt x="1696" y="1233"/>
                </a:lnTo>
                <a:lnTo>
                  <a:pt x="1746" y="1220"/>
                </a:lnTo>
                <a:lnTo>
                  <a:pt x="1796" y="1203"/>
                </a:lnTo>
                <a:lnTo>
                  <a:pt x="1890" y="1170"/>
                </a:lnTo>
                <a:lnTo>
                  <a:pt x="1935" y="1150"/>
                </a:lnTo>
                <a:lnTo>
                  <a:pt x="1976" y="1131"/>
                </a:lnTo>
                <a:lnTo>
                  <a:pt x="2059" y="1087"/>
                </a:lnTo>
                <a:lnTo>
                  <a:pt x="2098" y="1062"/>
                </a:lnTo>
                <a:lnTo>
                  <a:pt x="2132" y="1039"/>
                </a:lnTo>
                <a:lnTo>
                  <a:pt x="2165" y="1012"/>
                </a:lnTo>
                <a:lnTo>
                  <a:pt x="2195" y="987"/>
                </a:lnTo>
                <a:lnTo>
                  <a:pt x="2226" y="959"/>
                </a:lnTo>
                <a:lnTo>
                  <a:pt x="2251" y="931"/>
                </a:lnTo>
                <a:lnTo>
                  <a:pt x="2273" y="904"/>
                </a:lnTo>
                <a:lnTo>
                  <a:pt x="2295" y="873"/>
                </a:lnTo>
                <a:lnTo>
                  <a:pt x="2315" y="843"/>
                </a:lnTo>
                <a:lnTo>
                  <a:pt x="2331" y="809"/>
                </a:lnTo>
                <a:lnTo>
                  <a:pt x="2354" y="748"/>
                </a:lnTo>
                <a:lnTo>
                  <a:pt x="2362" y="715"/>
                </a:lnTo>
                <a:lnTo>
                  <a:pt x="2367" y="649"/>
                </a:lnTo>
                <a:lnTo>
                  <a:pt x="2362" y="582"/>
                </a:lnTo>
                <a:lnTo>
                  <a:pt x="2354" y="549"/>
                </a:lnTo>
                <a:lnTo>
                  <a:pt x="2331" y="488"/>
                </a:lnTo>
                <a:lnTo>
                  <a:pt x="2315" y="455"/>
                </a:lnTo>
                <a:lnTo>
                  <a:pt x="2295" y="424"/>
                </a:lnTo>
                <a:lnTo>
                  <a:pt x="2273" y="394"/>
                </a:lnTo>
                <a:lnTo>
                  <a:pt x="2251" y="366"/>
                </a:lnTo>
                <a:lnTo>
                  <a:pt x="2226" y="338"/>
                </a:lnTo>
                <a:lnTo>
                  <a:pt x="2195" y="310"/>
                </a:lnTo>
                <a:lnTo>
                  <a:pt x="2165" y="285"/>
                </a:lnTo>
                <a:lnTo>
                  <a:pt x="2132" y="258"/>
                </a:lnTo>
                <a:lnTo>
                  <a:pt x="2098" y="236"/>
                </a:lnTo>
                <a:lnTo>
                  <a:pt x="2059" y="211"/>
                </a:lnTo>
                <a:lnTo>
                  <a:pt x="1976" y="166"/>
                </a:lnTo>
                <a:lnTo>
                  <a:pt x="1935" y="147"/>
                </a:lnTo>
                <a:lnTo>
                  <a:pt x="1890" y="127"/>
                </a:lnTo>
                <a:lnTo>
                  <a:pt x="1796" y="94"/>
                </a:lnTo>
                <a:lnTo>
                  <a:pt x="1746" y="78"/>
                </a:lnTo>
                <a:lnTo>
                  <a:pt x="1696" y="64"/>
                </a:lnTo>
                <a:lnTo>
                  <a:pt x="1643" y="50"/>
                </a:lnTo>
                <a:lnTo>
                  <a:pt x="1588" y="39"/>
                </a:lnTo>
                <a:lnTo>
                  <a:pt x="1535" y="28"/>
                </a:lnTo>
                <a:lnTo>
                  <a:pt x="1477" y="19"/>
                </a:lnTo>
                <a:lnTo>
                  <a:pt x="1421" y="14"/>
                </a:lnTo>
                <a:lnTo>
                  <a:pt x="1305" y="3"/>
                </a:lnTo>
                <a:lnTo>
                  <a:pt x="1243" y="0"/>
                </a:lnTo>
                <a:lnTo>
                  <a:pt x="1121" y="0"/>
                </a:lnTo>
                <a:lnTo>
                  <a:pt x="1063" y="3"/>
                </a:lnTo>
                <a:lnTo>
                  <a:pt x="1002" y="8"/>
                </a:lnTo>
                <a:lnTo>
                  <a:pt x="944" y="14"/>
                </a:lnTo>
                <a:lnTo>
                  <a:pt x="888" y="19"/>
                </a:lnTo>
                <a:lnTo>
                  <a:pt x="833" y="28"/>
                </a:lnTo>
                <a:lnTo>
                  <a:pt x="722" y="50"/>
                </a:lnTo>
                <a:lnTo>
                  <a:pt x="672" y="64"/>
                </a:lnTo>
                <a:lnTo>
                  <a:pt x="619" y="78"/>
                </a:lnTo>
                <a:lnTo>
                  <a:pt x="569" y="94"/>
                </a:lnTo>
                <a:lnTo>
                  <a:pt x="522" y="111"/>
                </a:lnTo>
                <a:lnTo>
                  <a:pt x="477" y="127"/>
                </a:lnTo>
                <a:lnTo>
                  <a:pt x="389" y="166"/>
                </a:lnTo>
                <a:lnTo>
                  <a:pt x="305" y="211"/>
                </a:lnTo>
                <a:lnTo>
                  <a:pt x="269" y="236"/>
                </a:lnTo>
                <a:lnTo>
                  <a:pt x="233" y="258"/>
                </a:lnTo>
                <a:lnTo>
                  <a:pt x="203" y="285"/>
                </a:lnTo>
                <a:lnTo>
                  <a:pt x="169" y="310"/>
                </a:lnTo>
                <a:lnTo>
                  <a:pt x="142" y="338"/>
                </a:lnTo>
                <a:lnTo>
                  <a:pt x="92" y="394"/>
                </a:lnTo>
                <a:lnTo>
                  <a:pt x="53" y="455"/>
                </a:lnTo>
                <a:lnTo>
                  <a:pt x="36" y="488"/>
                </a:lnTo>
                <a:lnTo>
                  <a:pt x="14" y="549"/>
                </a:lnTo>
                <a:lnTo>
                  <a:pt x="6" y="582"/>
                </a:lnTo>
                <a:lnTo>
                  <a:pt x="0" y="649"/>
                </a:lnTo>
                <a:lnTo>
                  <a:pt x="6" y="649"/>
                </a:lnTo>
                <a:lnTo>
                  <a:pt x="11" y="582"/>
                </a:lnTo>
                <a:lnTo>
                  <a:pt x="20" y="549"/>
                </a:lnTo>
                <a:lnTo>
                  <a:pt x="42" y="488"/>
                </a:lnTo>
                <a:lnTo>
                  <a:pt x="58" y="460"/>
                </a:lnTo>
                <a:lnTo>
                  <a:pt x="97" y="399"/>
                </a:lnTo>
                <a:lnTo>
                  <a:pt x="147" y="344"/>
                </a:lnTo>
                <a:lnTo>
                  <a:pt x="175" y="316"/>
                </a:lnTo>
                <a:lnTo>
                  <a:pt x="208" y="291"/>
                </a:lnTo>
                <a:lnTo>
                  <a:pt x="239" y="263"/>
                </a:lnTo>
                <a:lnTo>
                  <a:pt x="275" y="241"/>
                </a:lnTo>
                <a:lnTo>
                  <a:pt x="311" y="216"/>
                </a:lnTo>
                <a:lnTo>
                  <a:pt x="347" y="194"/>
                </a:lnTo>
                <a:lnTo>
                  <a:pt x="389" y="172"/>
                </a:lnTo>
                <a:lnTo>
                  <a:pt x="477" y="133"/>
                </a:lnTo>
                <a:lnTo>
                  <a:pt x="522" y="116"/>
                </a:lnTo>
                <a:lnTo>
                  <a:pt x="569" y="100"/>
                </a:lnTo>
                <a:lnTo>
                  <a:pt x="619" y="83"/>
                </a:lnTo>
                <a:lnTo>
                  <a:pt x="672" y="69"/>
                </a:lnTo>
                <a:lnTo>
                  <a:pt x="722" y="55"/>
                </a:lnTo>
                <a:lnTo>
                  <a:pt x="833" y="33"/>
                </a:lnTo>
                <a:lnTo>
                  <a:pt x="888" y="25"/>
                </a:lnTo>
                <a:lnTo>
                  <a:pt x="944" y="19"/>
                </a:lnTo>
                <a:lnTo>
                  <a:pt x="1002" y="14"/>
                </a:lnTo>
                <a:lnTo>
                  <a:pt x="1063" y="8"/>
                </a:lnTo>
                <a:lnTo>
                  <a:pt x="1121" y="5"/>
                </a:lnTo>
                <a:lnTo>
                  <a:pt x="1182" y="5"/>
                </a:lnTo>
                <a:lnTo>
                  <a:pt x="1243" y="5"/>
                </a:lnTo>
                <a:lnTo>
                  <a:pt x="1305" y="8"/>
                </a:lnTo>
                <a:lnTo>
                  <a:pt x="1421" y="19"/>
                </a:lnTo>
                <a:lnTo>
                  <a:pt x="1477" y="25"/>
                </a:lnTo>
                <a:lnTo>
                  <a:pt x="1535" y="33"/>
                </a:lnTo>
                <a:lnTo>
                  <a:pt x="1588" y="44"/>
                </a:lnTo>
                <a:lnTo>
                  <a:pt x="1643" y="55"/>
                </a:lnTo>
                <a:lnTo>
                  <a:pt x="1696" y="69"/>
                </a:lnTo>
                <a:lnTo>
                  <a:pt x="1746" y="83"/>
                </a:lnTo>
                <a:lnTo>
                  <a:pt x="1796" y="100"/>
                </a:lnTo>
                <a:lnTo>
                  <a:pt x="1890" y="133"/>
                </a:lnTo>
                <a:lnTo>
                  <a:pt x="1935" y="152"/>
                </a:lnTo>
                <a:lnTo>
                  <a:pt x="1976" y="172"/>
                </a:lnTo>
                <a:lnTo>
                  <a:pt x="2018" y="194"/>
                </a:lnTo>
                <a:lnTo>
                  <a:pt x="2054" y="216"/>
                </a:lnTo>
                <a:lnTo>
                  <a:pt x="2093" y="241"/>
                </a:lnTo>
                <a:lnTo>
                  <a:pt x="2126" y="263"/>
                </a:lnTo>
                <a:lnTo>
                  <a:pt x="2159" y="291"/>
                </a:lnTo>
                <a:lnTo>
                  <a:pt x="2190" y="316"/>
                </a:lnTo>
                <a:lnTo>
                  <a:pt x="2220" y="344"/>
                </a:lnTo>
                <a:lnTo>
                  <a:pt x="2245" y="371"/>
                </a:lnTo>
                <a:lnTo>
                  <a:pt x="2268" y="399"/>
                </a:lnTo>
                <a:lnTo>
                  <a:pt x="2290" y="430"/>
                </a:lnTo>
                <a:lnTo>
                  <a:pt x="2309" y="460"/>
                </a:lnTo>
                <a:lnTo>
                  <a:pt x="2326" y="488"/>
                </a:lnTo>
                <a:lnTo>
                  <a:pt x="2348" y="549"/>
                </a:lnTo>
                <a:lnTo>
                  <a:pt x="2356" y="582"/>
                </a:lnTo>
                <a:lnTo>
                  <a:pt x="2362" y="649"/>
                </a:lnTo>
                <a:lnTo>
                  <a:pt x="2356" y="715"/>
                </a:lnTo>
                <a:lnTo>
                  <a:pt x="2348" y="748"/>
                </a:lnTo>
                <a:lnTo>
                  <a:pt x="2326" y="809"/>
                </a:lnTo>
                <a:lnTo>
                  <a:pt x="2309" y="837"/>
                </a:lnTo>
                <a:lnTo>
                  <a:pt x="2290" y="868"/>
                </a:lnTo>
                <a:lnTo>
                  <a:pt x="2268" y="898"/>
                </a:lnTo>
                <a:lnTo>
                  <a:pt x="2245" y="926"/>
                </a:lnTo>
                <a:lnTo>
                  <a:pt x="2220" y="953"/>
                </a:lnTo>
                <a:lnTo>
                  <a:pt x="2190" y="981"/>
                </a:lnTo>
                <a:lnTo>
                  <a:pt x="2159" y="1006"/>
                </a:lnTo>
                <a:lnTo>
                  <a:pt x="2126" y="1034"/>
                </a:lnTo>
                <a:lnTo>
                  <a:pt x="2093" y="1056"/>
                </a:lnTo>
                <a:lnTo>
                  <a:pt x="2054" y="1081"/>
                </a:lnTo>
                <a:lnTo>
                  <a:pt x="2018" y="1103"/>
                </a:lnTo>
                <a:lnTo>
                  <a:pt x="1976" y="1125"/>
                </a:lnTo>
                <a:lnTo>
                  <a:pt x="1935" y="1145"/>
                </a:lnTo>
                <a:lnTo>
                  <a:pt x="1890" y="1164"/>
                </a:lnTo>
                <a:lnTo>
                  <a:pt x="1796" y="1197"/>
                </a:lnTo>
                <a:lnTo>
                  <a:pt x="1746" y="1214"/>
                </a:lnTo>
                <a:lnTo>
                  <a:pt x="1696" y="1228"/>
                </a:lnTo>
                <a:lnTo>
                  <a:pt x="1643" y="1242"/>
                </a:lnTo>
                <a:lnTo>
                  <a:pt x="1588" y="1253"/>
                </a:lnTo>
                <a:lnTo>
                  <a:pt x="1535" y="1264"/>
                </a:lnTo>
                <a:lnTo>
                  <a:pt x="1477" y="1272"/>
                </a:lnTo>
                <a:lnTo>
                  <a:pt x="1421" y="1278"/>
                </a:lnTo>
                <a:lnTo>
                  <a:pt x="1305" y="1289"/>
                </a:lnTo>
                <a:lnTo>
                  <a:pt x="1243" y="1292"/>
                </a:lnTo>
                <a:lnTo>
                  <a:pt x="1182" y="1292"/>
                </a:lnTo>
                <a:lnTo>
                  <a:pt x="1121" y="1292"/>
                </a:lnTo>
                <a:lnTo>
                  <a:pt x="1063" y="1289"/>
                </a:lnTo>
                <a:lnTo>
                  <a:pt x="1002" y="1283"/>
                </a:lnTo>
                <a:lnTo>
                  <a:pt x="944" y="1278"/>
                </a:lnTo>
                <a:lnTo>
                  <a:pt x="888" y="1272"/>
                </a:lnTo>
                <a:lnTo>
                  <a:pt x="833" y="1264"/>
                </a:lnTo>
                <a:lnTo>
                  <a:pt x="722" y="1242"/>
                </a:lnTo>
                <a:lnTo>
                  <a:pt x="672" y="1228"/>
                </a:lnTo>
                <a:lnTo>
                  <a:pt x="619" y="1214"/>
                </a:lnTo>
                <a:lnTo>
                  <a:pt x="569" y="1197"/>
                </a:lnTo>
                <a:lnTo>
                  <a:pt x="522" y="1181"/>
                </a:lnTo>
                <a:lnTo>
                  <a:pt x="477" y="1164"/>
                </a:lnTo>
                <a:lnTo>
                  <a:pt x="389" y="1125"/>
                </a:lnTo>
                <a:lnTo>
                  <a:pt x="347" y="1103"/>
                </a:lnTo>
                <a:lnTo>
                  <a:pt x="311" y="1081"/>
                </a:lnTo>
                <a:lnTo>
                  <a:pt x="275" y="1056"/>
                </a:lnTo>
                <a:lnTo>
                  <a:pt x="239" y="1034"/>
                </a:lnTo>
                <a:lnTo>
                  <a:pt x="208" y="1006"/>
                </a:lnTo>
                <a:lnTo>
                  <a:pt x="175" y="981"/>
                </a:lnTo>
                <a:lnTo>
                  <a:pt x="147" y="953"/>
                </a:lnTo>
                <a:lnTo>
                  <a:pt x="97" y="898"/>
                </a:lnTo>
                <a:lnTo>
                  <a:pt x="58" y="837"/>
                </a:lnTo>
                <a:lnTo>
                  <a:pt x="42" y="809"/>
                </a:lnTo>
                <a:lnTo>
                  <a:pt x="20" y="748"/>
                </a:lnTo>
                <a:lnTo>
                  <a:pt x="11" y="715"/>
                </a:lnTo>
                <a:lnTo>
                  <a:pt x="6" y="649"/>
                </a:lnTo>
                <a:lnTo>
                  <a:pt x="0" y="6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75" name="Rectangle 11"/>
              <p:cNvSpPr>
                <a:spLocks noChangeArrowheads="1"/>
              </p:cNvSpPr>
              <p:nvPr/>
            </p:nvSpPr>
            <p:spPr bwMode="auto">
              <a:xfrm>
                <a:off x="7092951" y="1052513"/>
                <a:ext cx="1588384" cy="6155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de-DE" sz="2000" b="0" dirty="0">
                    <a:solidFill>
                      <a:srgbClr val="000000"/>
                    </a:solidFill>
                    <a:latin typeface="+mj-lt"/>
                  </a:rPr>
                  <a:t>sample space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000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1275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92951" y="1052513"/>
                <a:ext cx="1588384" cy="615553"/>
              </a:xfrm>
              <a:prstGeom prst="rect">
                <a:avLst/>
              </a:prstGeom>
              <a:blipFill>
                <a:blip r:embed="rId5"/>
                <a:stretch>
                  <a:fillRect l="-10000" t="-11881" r="-8846" b="-396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84" name="Line 20"/>
          <p:cNvSpPr>
            <a:spLocks noChangeShapeType="1"/>
          </p:cNvSpPr>
          <p:nvPr/>
        </p:nvSpPr>
        <p:spPr bwMode="auto">
          <a:xfrm>
            <a:off x="5484814" y="1154114"/>
            <a:ext cx="238125" cy="10112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1285" name="Line 21"/>
          <p:cNvSpPr>
            <a:spLocks noChangeShapeType="1"/>
          </p:cNvSpPr>
          <p:nvPr/>
        </p:nvSpPr>
        <p:spPr bwMode="auto">
          <a:xfrm flipH="1" flipV="1">
            <a:off x="4445000" y="1412875"/>
            <a:ext cx="1277938" cy="7620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1286" name="Line 22"/>
          <p:cNvSpPr>
            <a:spLocks noChangeShapeType="1"/>
          </p:cNvSpPr>
          <p:nvPr/>
        </p:nvSpPr>
        <p:spPr bwMode="auto">
          <a:xfrm flipV="1">
            <a:off x="5732464" y="1263651"/>
            <a:ext cx="871537" cy="9112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1287" name="Line 23"/>
          <p:cNvSpPr>
            <a:spLocks noChangeShapeType="1"/>
          </p:cNvSpPr>
          <p:nvPr/>
        </p:nvSpPr>
        <p:spPr bwMode="auto">
          <a:xfrm flipV="1">
            <a:off x="5732463" y="2095501"/>
            <a:ext cx="1846262" cy="873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1288" name="Line 24"/>
          <p:cNvSpPr>
            <a:spLocks noChangeShapeType="1"/>
          </p:cNvSpPr>
          <p:nvPr/>
        </p:nvSpPr>
        <p:spPr bwMode="auto">
          <a:xfrm flipH="1">
            <a:off x="5199064" y="2182814"/>
            <a:ext cx="523875" cy="9429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1289" name="Line 25"/>
          <p:cNvSpPr>
            <a:spLocks noChangeShapeType="1"/>
          </p:cNvSpPr>
          <p:nvPr/>
        </p:nvSpPr>
        <p:spPr bwMode="auto">
          <a:xfrm>
            <a:off x="5732464" y="2192338"/>
            <a:ext cx="625475" cy="91916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1290" name="Rectangle 26"/>
          <p:cNvSpPr>
            <a:spLocks noChangeArrowheads="1"/>
          </p:cNvSpPr>
          <p:nvPr/>
        </p:nvSpPr>
        <p:spPr bwMode="auto">
          <a:xfrm>
            <a:off x="4383089" y="2068514"/>
            <a:ext cx="2190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300" b="0">
                <a:solidFill>
                  <a:srgbClr val="000000"/>
                </a:solidFill>
                <a:latin typeface="Book Antiqua" pitchFamily="18" charset="0"/>
              </a:rPr>
              <a:t>...</a:t>
            </a:r>
            <a:endParaRPr lang="de-DE"/>
          </a:p>
        </p:txBody>
      </p:sp>
      <p:sp>
        <p:nvSpPr>
          <p:cNvPr id="11291" name="Rectangle 27"/>
          <p:cNvSpPr>
            <a:spLocks noChangeArrowheads="1"/>
          </p:cNvSpPr>
          <p:nvPr/>
        </p:nvSpPr>
        <p:spPr bwMode="auto">
          <a:xfrm>
            <a:off x="6596064" y="2336800"/>
            <a:ext cx="219075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300" b="0">
                <a:solidFill>
                  <a:srgbClr val="000000"/>
                </a:solidFill>
                <a:latin typeface="Book Antiqua" pitchFamily="18" charset="0"/>
              </a:rPr>
              <a:t>...</a:t>
            </a:r>
            <a:endParaRPr lang="de-DE"/>
          </a:p>
        </p:txBody>
      </p:sp>
      <p:sp>
        <p:nvSpPr>
          <p:cNvPr id="11292" name="Line 28"/>
          <p:cNvSpPr>
            <a:spLocks noChangeShapeType="1"/>
          </p:cNvSpPr>
          <p:nvPr/>
        </p:nvSpPr>
        <p:spPr bwMode="auto">
          <a:xfrm flipH="1">
            <a:off x="3890963" y="2328863"/>
            <a:ext cx="1122362" cy="4445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93" name="Rectangle 29"/>
              <p:cNvSpPr>
                <a:spLocks noChangeArrowheads="1"/>
              </p:cNvSpPr>
              <p:nvPr/>
            </p:nvSpPr>
            <p:spPr bwMode="auto">
              <a:xfrm>
                <a:off x="3648075" y="2741614"/>
                <a:ext cx="24570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</m:oMath>
                  </m:oMathPara>
                </a14:m>
                <a:endParaRPr lang="de-DE" sz="1200" dirty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293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48075" y="2741614"/>
                <a:ext cx="245708" cy="307777"/>
              </a:xfrm>
              <a:prstGeom prst="rect">
                <a:avLst/>
              </a:prstGeom>
              <a:blipFill>
                <a:blip r:embed="rId6"/>
                <a:stretch>
                  <a:fillRect l="-19512" r="-19512" b="-10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94" name="Line 30"/>
          <p:cNvSpPr>
            <a:spLocks noChangeShapeType="1"/>
          </p:cNvSpPr>
          <p:nvPr/>
        </p:nvSpPr>
        <p:spPr bwMode="auto">
          <a:xfrm>
            <a:off x="5784850" y="2430463"/>
            <a:ext cx="427038" cy="103346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CDAB3F12-FE56-4ECD-9764-1285CE2DD08A}"/>
                  </a:ext>
                </a:extLst>
              </p:cNvPr>
              <p:cNvSpPr/>
              <p:nvPr/>
            </p:nvSpPr>
            <p:spPr>
              <a:xfrm>
                <a:off x="653590" y="1022349"/>
                <a:ext cx="2398412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de-DE" sz="2000" b="0" kern="0" dirty="0" err="1">
                    <a:solidFill>
                      <a:srgbClr val="4D4D4D"/>
                    </a:solidFill>
                    <a:latin typeface="+mn-lt"/>
                  </a:rPr>
                  <a:t>mututally</a:t>
                </a:r>
                <a:r>
                  <a:rPr lang="de-DE" sz="2000" b="0" kern="0" dirty="0">
                    <a:solidFill>
                      <a:srgbClr val="4D4D4D"/>
                    </a:solidFill>
                    <a:latin typeface="+mn-lt"/>
                  </a:rPr>
                  <a:t> </a:t>
                </a:r>
                <a:r>
                  <a:rPr lang="de-DE" sz="2000" b="0" kern="0" dirty="0" err="1">
                    <a:solidFill>
                      <a:srgbClr val="4D4D4D"/>
                    </a:solidFill>
                    <a:latin typeface="+mn-lt"/>
                  </a:rPr>
                  <a:t>exclusive</a:t>
                </a:r>
                <a:r>
                  <a:rPr lang="de-DE" sz="2000" b="0" kern="0" dirty="0">
                    <a:solidFill>
                      <a:srgbClr val="4D4D4D"/>
                    </a:solidFill>
                    <a:latin typeface="+mn-lt"/>
                  </a:rPr>
                  <a:t> </a:t>
                </a:r>
                <a:br>
                  <a:rPr lang="de-DE" sz="2000" b="0" kern="0" dirty="0">
                    <a:solidFill>
                      <a:srgbClr val="4D4D4D"/>
                    </a:solidFill>
                    <a:latin typeface="+mn-lt"/>
                  </a:rPr>
                </a:br>
                <a:r>
                  <a:rPr lang="de-DE" sz="2000" b="0" kern="0" dirty="0" err="1">
                    <a:solidFill>
                      <a:srgbClr val="4D4D4D"/>
                    </a:solidFill>
                    <a:latin typeface="+mn-lt"/>
                  </a:rPr>
                  <a:t>event</a:t>
                </a:r>
                <a:r>
                  <a:rPr lang="de-DE" sz="2000" b="0" kern="0" dirty="0">
                    <a:solidFill>
                      <a:srgbClr val="4D4D4D"/>
                    </a:solidFill>
                    <a:latin typeface="+mn-lt"/>
                  </a:rPr>
                  <a:t> </a:t>
                </a:r>
                <a:r>
                  <a:rPr lang="de-DE" sz="2000" b="0" kern="0" dirty="0" err="1">
                    <a:solidFill>
                      <a:srgbClr val="4D4D4D"/>
                    </a:solidFill>
                    <a:latin typeface="+mn-lt"/>
                  </a:rPr>
                  <a:t>system</a:t>
                </a:r>
                <a:endParaRPr lang="de-DE" sz="2000" b="0" kern="0" dirty="0">
                  <a:solidFill>
                    <a:srgbClr val="4D4D4D"/>
                  </a:solidFill>
                  <a:latin typeface="+mn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ker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de-DE" sz="2000" b="0" i="1" ker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ker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2000" b="0" i="1" ker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000" b="0" i="1" ker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2000" b="0" i="1" ker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2000" b="0" i="1" ker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de-DE" sz="2000" b="0" i="1" ker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sz="2000" b="0" i="1" ker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CDAB3F12-FE56-4ECD-9764-1285CE2DD0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90" y="1022349"/>
                <a:ext cx="2398412" cy="1015663"/>
              </a:xfrm>
              <a:prstGeom prst="rect">
                <a:avLst/>
              </a:prstGeom>
              <a:blipFill>
                <a:blip r:embed="rId7"/>
                <a:stretch>
                  <a:fillRect l="-2284" t="-3012" b="-6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36B848CA-729B-48CB-8D74-D97C199A7F9C}"/>
                  </a:ext>
                </a:extLst>
              </p:cNvPr>
              <p:cNvSpPr/>
              <p:nvPr/>
            </p:nvSpPr>
            <p:spPr bwMode="auto">
              <a:xfrm>
                <a:off x="4869395" y="5257800"/>
                <a:ext cx="2523990" cy="956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𝑃</m:t>
                      </m:r>
                      <m:d>
                        <m:dPr>
                          <m:ctrlPr>
                            <a:rPr lang="de-DE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dPr>
                        <m:e>
                          <m:r>
                            <a:rPr lang="de-DE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𝐵</m:t>
                          </m:r>
                        </m:e>
                      </m:d>
                      <m:r>
                        <a:rPr lang="de-DE" sz="2000" b="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naryPr>
                        <m:sub>
                          <m:r>
                            <a:rPr lang="de-DE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𝑖</m:t>
                          </m:r>
                          <m:r>
                            <a:rPr lang="de-DE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=1</m:t>
                          </m:r>
                        </m:sub>
                        <m:sup>
                          <m:r>
                            <a:rPr lang="de-DE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𝑁</m:t>
                          </m:r>
                        </m:sup>
                        <m:e>
                          <m:r>
                            <a:rPr lang="de-DE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000" b="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de-DE" sz="20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,</m:t>
                              </m:r>
                              <m:r>
                                <a:rPr lang="de-DE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𝐵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b="0" dirty="0">
                  <a:solidFill>
                    <a:schemeClr val="accent5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36B848CA-729B-48CB-8D74-D97C199A7F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69395" y="5257800"/>
                <a:ext cx="2523990" cy="956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 Box 16">
            <a:extLst>
              <a:ext uri="{FF2B5EF4-FFF2-40B4-BE49-F238E27FC236}">
                <a16:creationId xmlns:a16="http://schemas.microsoft.com/office/drawing/2014/main" id="{FE33CFB0-DF0A-4F2E-B96F-A97890280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5689" y="1193116"/>
            <a:ext cx="441146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rgbClr val="4D4D4D"/>
                </a:solidFill>
                <a:latin typeface="Book Antiqua" pitchFamily="18" charset="0"/>
              </a:rPr>
              <a:t>A</a:t>
            </a:r>
            <a:r>
              <a:rPr lang="en-US" sz="1800" b="0" baseline="-25000" dirty="0">
                <a:solidFill>
                  <a:srgbClr val="4D4D4D"/>
                </a:solidFill>
                <a:latin typeface="Book Antiqua" pitchFamily="18" charset="0"/>
              </a:rPr>
              <a:t>1</a:t>
            </a:r>
            <a:endParaRPr lang="de-DE" sz="1800" b="0" baseline="-25000" dirty="0">
              <a:solidFill>
                <a:srgbClr val="4D4D4D"/>
              </a:solidFill>
              <a:latin typeface="Book Antiqua" pitchFamily="18" charset="0"/>
            </a:endParaRPr>
          </a:p>
        </p:txBody>
      </p:sp>
      <p:sp>
        <p:nvSpPr>
          <p:cNvPr id="42" name="Text Box 16">
            <a:extLst>
              <a:ext uri="{FF2B5EF4-FFF2-40B4-BE49-F238E27FC236}">
                <a16:creationId xmlns:a16="http://schemas.microsoft.com/office/drawing/2014/main" id="{ACADB325-C953-416B-BF6C-22D3EA48E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1" y="1620507"/>
            <a:ext cx="441146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rgbClr val="4D4D4D"/>
                </a:solidFill>
                <a:latin typeface="Book Antiqua" pitchFamily="18" charset="0"/>
              </a:rPr>
              <a:t>A</a:t>
            </a:r>
            <a:r>
              <a:rPr lang="en-US" sz="1800" b="0" baseline="-25000" dirty="0">
                <a:solidFill>
                  <a:srgbClr val="4D4D4D"/>
                </a:solidFill>
                <a:latin typeface="Book Antiqua" pitchFamily="18" charset="0"/>
              </a:rPr>
              <a:t>2</a:t>
            </a:r>
            <a:endParaRPr lang="de-DE" sz="1800" b="0" baseline="-25000" dirty="0">
              <a:solidFill>
                <a:srgbClr val="4D4D4D"/>
              </a:solidFill>
              <a:latin typeface="Book Antiqua" pitchFamily="18" charset="0"/>
            </a:endParaRPr>
          </a:p>
        </p:txBody>
      </p:sp>
      <p:sp>
        <p:nvSpPr>
          <p:cNvPr id="43" name="Text Box 16">
            <a:extLst>
              <a:ext uri="{FF2B5EF4-FFF2-40B4-BE49-F238E27FC236}">
                <a16:creationId xmlns:a16="http://schemas.microsoft.com/office/drawing/2014/main" id="{10F3D721-2857-4BBB-AADC-AA924AD14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6916" y="1265238"/>
            <a:ext cx="492443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rgbClr val="4D4D4D"/>
                </a:solidFill>
                <a:latin typeface="Book Antiqua" pitchFamily="18" charset="0"/>
              </a:rPr>
              <a:t>A</a:t>
            </a:r>
            <a:r>
              <a:rPr lang="en-US" sz="1800" b="0" baseline="-25000" dirty="0">
                <a:solidFill>
                  <a:srgbClr val="4D4D4D"/>
                </a:solidFill>
                <a:latin typeface="Book Antiqua" pitchFamily="18" charset="0"/>
              </a:rPr>
              <a:t>N</a:t>
            </a:r>
            <a:endParaRPr lang="de-DE" sz="1800" b="0" baseline="-25000" dirty="0">
              <a:solidFill>
                <a:srgbClr val="4D4D4D"/>
              </a:solidFill>
              <a:latin typeface="Book Antiqua" pitchFamily="18" charset="0"/>
            </a:endParaRPr>
          </a:p>
        </p:txBody>
      </p:sp>
      <p:sp>
        <p:nvSpPr>
          <p:cNvPr id="44" name="Text Box 16">
            <a:extLst>
              <a:ext uri="{FF2B5EF4-FFF2-40B4-BE49-F238E27FC236}">
                <a16:creationId xmlns:a16="http://schemas.microsoft.com/office/drawing/2014/main" id="{F9456A7C-787C-437A-9242-BB7BB65ED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2577" y="2762528"/>
            <a:ext cx="409086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rgbClr val="4D4D4D"/>
                </a:solidFill>
                <a:latin typeface="Book Antiqua" pitchFamily="18" charset="0"/>
              </a:rPr>
              <a:t>A</a:t>
            </a:r>
            <a:r>
              <a:rPr lang="en-US" sz="1800" b="0" baseline="-25000" dirty="0">
                <a:solidFill>
                  <a:srgbClr val="4D4D4D"/>
                </a:solidFill>
                <a:latin typeface="Book Antiqua" pitchFamily="18" charset="0"/>
              </a:rPr>
              <a:t>i</a:t>
            </a:r>
            <a:endParaRPr lang="de-DE" sz="1800" b="0" baseline="-25000" dirty="0">
              <a:solidFill>
                <a:srgbClr val="4D4D4D"/>
              </a:solidFill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11">
                <a:extLst>
                  <a:ext uri="{FF2B5EF4-FFF2-40B4-BE49-F238E27FC236}">
                    <a16:creationId xmlns:a16="http://schemas.microsoft.com/office/drawing/2014/main" id="{B44D347B-865E-4FD4-BF3A-914CA79CA2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248" y="3517384"/>
                <a:ext cx="1202380" cy="6155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de-DE" sz="2000" b="0" dirty="0">
                    <a:solidFill>
                      <a:srgbClr val="000000"/>
                    </a:solidFill>
                    <a:latin typeface="+mn-lt"/>
                  </a:rPr>
                  <a:t>joint event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2000" b="0" i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000" b="0" i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de-DE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de-DE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5" name="Rectangle 11">
                <a:extLst>
                  <a:ext uri="{FF2B5EF4-FFF2-40B4-BE49-F238E27FC236}">
                    <a16:creationId xmlns:a16="http://schemas.microsoft.com/office/drawing/2014/main" id="{B44D347B-865E-4FD4-BF3A-914CA79CA2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248" y="3517384"/>
                <a:ext cx="1202380" cy="615553"/>
              </a:xfrm>
              <a:prstGeom prst="rect">
                <a:avLst/>
              </a:prstGeom>
              <a:blipFill>
                <a:blip r:embed="rId9"/>
                <a:stretch>
                  <a:fillRect l="-12690" t="-11881" r="-12690" b="-990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Conditional Probability and Statistical Independence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3" name="Rectangle 5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914400"/>
                <a:ext cx="11430000" cy="5105400"/>
              </a:xfrm>
            </p:spPr>
            <p:txBody>
              <a:bodyPr/>
              <a:lstStyle/>
              <a:p>
                <a:r>
                  <a:rPr lang="de-DE" dirty="0"/>
                  <a:t>Conditional </a:t>
                </a:r>
                <a:r>
                  <a:rPr lang="de-DE" dirty="0" err="1"/>
                  <a:t>event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: </a:t>
                </a:r>
                <a:r>
                  <a:rPr lang="en-US" dirty="0"/>
                  <a:t>an event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occurs under the condition that another event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has occurred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&gt; 0</m:t>
                    </m:r>
                  </m:oMath>
                </a14:m>
                <a:r>
                  <a:rPr lang="en-US" dirty="0"/>
                  <a:t>).</a:t>
                </a:r>
                <a:endParaRPr lang="de-DE" dirty="0"/>
              </a:p>
              <a:p>
                <a:endParaRPr lang="de-DE" dirty="0"/>
              </a:p>
              <a:p>
                <a:r>
                  <a:rPr lang="de-DE" b="1" dirty="0" err="1">
                    <a:solidFill>
                      <a:schemeClr val="accent5"/>
                    </a:solidFill>
                  </a:rPr>
                  <a:t>Conditional</a:t>
                </a:r>
                <a:r>
                  <a:rPr lang="de-DE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b="1" dirty="0" err="1">
                    <a:solidFill>
                      <a:schemeClr val="accent5"/>
                    </a:solidFill>
                  </a:rPr>
                  <a:t>probability</a:t>
                </a:r>
                <a:r>
                  <a:rPr lang="de-DE" b="1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: 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b="1" dirty="0">
                    <a:solidFill>
                      <a:schemeClr val="accent5"/>
                    </a:solidFill>
                  </a:rPr>
                  <a:t>Statistical </a:t>
                </a:r>
                <a:r>
                  <a:rPr lang="de-DE" b="1" dirty="0" err="1">
                    <a:solidFill>
                      <a:schemeClr val="accent5"/>
                    </a:solidFill>
                  </a:rPr>
                  <a:t>independence</a:t>
                </a:r>
                <a:endParaRPr lang="de-DE" b="1" dirty="0">
                  <a:solidFill>
                    <a:schemeClr val="accent5"/>
                  </a:solidFill>
                </a:endParaRPr>
              </a:p>
              <a:p>
                <a:pPr lvl="1"/>
                <a:r>
                  <a:rPr lang="en-US" dirty="0">
                    <a:ea typeface="+mn-ea"/>
                  </a:rPr>
                  <a:t>Two events A and B are said to be statistically independent, if:</a:t>
                </a:r>
                <a:br>
                  <a:rPr lang="en-US" dirty="0">
                    <a:ea typeface="+mn-ea"/>
                  </a:rPr>
                </a:br>
                <a:r>
                  <a:rPr lang="en-US" dirty="0">
                    <a:ea typeface="+mn-ea"/>
                  </a:rPr>
                  <a:t/>
                </a:r>
                <a:br>
                  <a:rPr lang="en-US" dirty="0">
                    <a:ea typeface="+mn-ea"/>
                  </a:rPr>
                </a:br>
                <a:r>
                  <a:rPr lang="en-US" dirty="0">
                    <a:ea typeface="+mn-ea"/>
                  </a:rPr>
                  <a:t>					or</a:t>
                </a:r>
                <a:endParaRPr lang="de-DE" dirty="0">
                  <a:ea typeface="+mn-ea"/>
                </a:endParaRPr>
              </a:p>
            </p:txBody>
          </p:sp>
        </mc:Choice>
        <mc:Fallback xmlns="">
          <p:sp>
            <p:nvSpPr>
              <p:cNvPr id="12293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1430000" cy="5105400"/>
              </a:xfrm>
              <a:blipFill>
                <a:blip r:embed="rId4"/>
                <a:stretch>
                  <a:fillRect l="-213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CDC73A9-887B-40D2-A3F3-46264DFE6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4775200" y="2995614"/>
            <a:ext cx="0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F693CA6-5762-4DEE-9B1A-FB9E6B3273F0}"/>
                  </a:ext>
                </a:extLst>
              </p:cNvPr>
              <p:cNvSpPr/>
              <p:nvPr/>
            </p:nvSpPr>
            <p:spPr bwMode="auto">
              <a:xfrm>
                <a:off x="4775200" y="1702732"/>
                <a:ext cx="2523990" cy="956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𝑃</m:t>
                      </m:r>
                      <m:d>
                        <m:dPr>
                          <m:ctrlPr>
                            <a:rPr lang="de-DE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𝐴</m:t>
                          </m:r>
                          <m: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|</m:t>
                          </m:r>
                          <m:r>
                            <a:rPr lang="de-DE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𝐵</m:t>
                          </m:r>
                        </m:e>
                      </m:d>
                      <m:r>
                        <a:rPr lang="de-DE" sz="2000" b="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f>
                        <m:fPr>
                          <m:ctrlPr>
                            <a:rPr lang="de-DE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fPr>
                        <m:num>
                          <m:r>
                            <a:rPr lang="de-DE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000" b="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r>
                                <a:rPr lang="de-DE" sz="2000" b="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𝐴</m:t>
                              </m:r>
                              <m:r>
                                <a:rPr lang="de-DE" sz="2000" b="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,</m:t>
                              </m:r>
                              <m:r>
                                <a:rPr lang="de-DE" sz="2000" b="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b="0" dirty="0">
                  <a:solidFill>
                    <a:schemeClr val="accent5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F693CA6-5762-4DEE-9B1A-FB9E6B327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75200" y="1702732"/>
                <a:ext cx="2523990" cy="956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AD3BF7-AE6B-4352-BF75-C88DFAF8A3DF}"/>
                  </a:ext>
                </a:extLst>
              </p:cNvPr>
              <p:cNvSpPr/>
              <p:nvPr/>
            </p:nvSpPr>
            <p:spPr bwMode="auto">
              <a:xfrm>
                <a:off x="1828800" y="4213805"/>
                <a:ext cx="2728872" cy="956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𝑃</m:t>
                      </m:r>
                      <m:d>
                        <m:dPr>
                          <m:ctrlPr>
                            <a:rPr lang="de-DE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𝐴</m:t>
                          </m:r>
                          <m: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|</m:t>
                          </m:r>
                          <m:r>
                            <a:rPr lang="de-DE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𝐵</m:t>
                          </m:r>
                        </m:e>
                      </m:d>
                      <m:r>
                        <a:rPr lang="de-DE" sz="2000" b="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r>
                        <a:rPr lang="de-DE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𝑃</m:t>
                      </m:r>
                      <m:d>
                        <m:dPr>
                          <m:ctrlP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accent5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AD3BF7-AE6B-4352-BF75-C88DFAF8A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8800" y="4213805"/>
                <a:ext cx="2728872" cy="956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71C423B-F2C4-4868-A64C-6D145102B10C}"/>
                  </a:ext>
                </a:extLst>
              </p:cNvPr>
              <p:cNvSpPr/>
              <p:nvPr/>
            </p:nvSpPr>
            <p:spPr bwMode="auto">
              <a:xfrm>
                <a:off x="5600470" y="4198937"/>
                <a:ext cx="2728872" cy="956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𝑃</m:t>
                      </m:r>
                      <m:d>
                        <m:dPr>
                          <m:ctrlPr>
                            <a:rPr lang="de-DE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𝐴</m:t>
                          </m:r>
                          <m: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,</m:t>
                          </m:r>
                          <m:r>
                            <a:rPr lang="de-DE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𝐵</m:t>
                          </m:r>
                        </m:e>
                      </m:d>
                      <m:r>
                        <a:rPr lang="de-DE" sz="2000" b="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r>
                        <a:rPr lang="de-DE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𝑃</m:t>
                      </m:r>
                      <m:d>
                        <m:dPr>
                          <m:ctrlP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𝐴</m:t>
                          </m:r>
                        </m:e>
                      </m:d>
                      <m:r>
                        <a:rPr lang="de-DE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⋅</m:t>
                      </m:r>
                      <m:r>
                        <a:rPr lang="de-DE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𝑃</m:t>
                      </m:r>
                      <m:r>
                        <a:rPr lang="de-DE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(</m:t>
                      </m:r>
                      <m:r>
                        <a:rPr lang="de-DE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𝐵</m:t>
                      </m:r>
                      <m:r>
                        <a:rPr lang="de-DE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accent5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71C423B-F2C4-4868-A64C-6D145102B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00470" y="4198937"/>
                <a:ext cx="2728872" cy="956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68AE729-7BEF-4C30-A75B-0C8FAA272632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C83F44-0D5B-4D19-B9D9-5F29A0FC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Statistical Independence and </a:t>
            </a:r>
            <a:r>
              <a:rPr lang="en-US" noProof="0" dirty="0" err="1"/>
              <a:t>Disjointness</a:t>
            </a:r>
            <a:endParaRPr lang="en-US" noProof="0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BEDCCC5-90BC-439B-9C05-BBF3E7DE5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C5DDB12-C3B2-44A4-BA40-38C3743B7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61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EE1720-6A39-4372-BF87-6E6A2ED6A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Example: Joint and Conditional Probability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2CA6FE8-5AE3-4353-96ED-3EEC34BCA6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5FCDC3B-153A-4951-A7E7-9DC860AD6D0E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2884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Law of Total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15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represents</a:t>
                </a:r>
                <a:r>
                  <a:rPr lang="de-DE" dirty="0"/>
                  <a:t> a </a:t>
                </a:r>
                <a:r>
                  <a:rPr lang="de-DE" dirty="0" err="1"/>
                  <a:t>mutually</a:t>
                </a:r>
                <a:r>
                  <a:rPr lang="de-DE" dirty="0"/>
                  <a:t> </a:t>
                </a:r>
                <a:r>
                  <a:rPr lang="de-DE" dirty="0" err="1"/>
                  <a:t>exclusive</a:t>
                </a:r>
                <a:r>
                  <a:rPr lang="de-DE" dirty="0"/>
                  <a:t> </a:t>
                </a:r>
                <a:r>
                  <a:rPr lang="de-DE" dirty="0" err="1"/>
                  <a:t>event</a:t>
                </a:r>
                <a:r>
                  <a:rPr lang="de-DE" dirty="0"/>
                  <a:t> </a:t>
                </a:r>
                <a:r>
                  <a:rPr lang="de-DE" dirty="0" err="1"/>
                  <a:t>system</a:t>
                </a:r>
                <a:r>
                  <a:rPr lang="de-DE" dirty="0"/>
                  <a:t> </a:t>
                </a:r>
              </a:p>
              <a:p>
                <a:r>
                  <a:rPr lang="de-DE" b="0" dirty="0" err="1"/>
                  <a:t>Arbitrary</a:t>
                </a:r>
                <a:r>
                  <a:rPr lang="de-DE" b="0" dirty="0"/>
                  <a:t> </a:t>
                </a:r>
                <a:r>
                  <a:rPr lang="de-DE" b="0" dirty="0" err="1"/>
                  <a:t>event</a:t>
                </a:r>
                <a:r>
                  <a:rPr lang="de-DE" b="0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de-DE" dirty="0"/>
              </a:p>
              <a:p>
                <a:endParaRPr lang="de-DE" b="1" dirty="0">
                  <a:solidFill>
                    <a:schemeClr val="accent5"/>
                  </a:solidFill>
                </a:endParaRPr>
              </a:p>
              <a:p>
                <a:r>
                  <a:rPr lang="de-DE" b="1" dirty="0">
                    <a:solidFill>
                      <a:schemeClr val="accent5"/>
                    </a:solidFill>
                  </a:rPr>
                  <a:t>Law </a:t>
                </a:r>
                <a:r>
                  <a:rPr lang="de-DE" b="1" dirty="0" err="1">
                    <a:solidFill>
                      <a:schemeClr val="accent5"/>
                    </a:solidFill>
                  </a:rPr>
                  <a:t>of</a:t>
                </a:r>
                <a:r>
                  <a:rPr lang="de-DE" b="1" dirty="0">
                    <a:solidFill>
                      <a:schemeClr val="accent5"/>
                    </a:solidFill>
                  </a:rPr>
                  <a:t> total </a:t>
                </a:r>
                <a:r>
                  <a:rPr lang="de-DE" b="1" dirty="0" err="1">
                    <a:solidFill>
                      <a:schemeClr val="accent5"/>
                    </a:solidFill>
                  </a:rPr>
                  <a:t>probability</a:t>
                </a:r>
                <a:endParaRPr lang="de-DE" b="1" dirty="0">
                  <a:solidFill>
                    <a:schemeClr val="accent5"/>
                  </a:solidFill>
                </a:endParaRPr>
              </a:p>
              <a:p>
                <a:endParaRPr lang="de-DE" b="1" dirty="0">
                  <a:solidFill>
                    <a:schemeClr val="accent5"/>
                  </a:solidFill>
                </a:endParaRPr>
              </a:p>
              <a:p>
                <a:endParaRPr lang="de-DE" b="1" dirty="0">
                  <a:solidFill>
                    <a:schemeClr val="accent5"/>
                  </a:solidFill>
                </a:endParaRPr>
              </a:p>
              <a:p>
                <a:endParaRPr lang="de-DE" b="1" dirty="0">
                  <a:solidFill>
                    <a:schemeClr val="accent5"/>
                  </a:solidFill>
                </a:endParaRPr>
              </a:p>
              <a:p>
                <a:r>
                  <a:rPr lang="de-DE" b="1" dirty="0">
                    <a:solidFill>
                      <a:schemeClr val="accent5"/>
                    </a:solidFill>
                  </a:rPr>
                  <a:t>Bayes‘ </a:t>
                </a:r>
                <a:r>
                  <a:rPr lang="de-DE" b="1" dirty="0" err="1">
                    <a:solidFill>
                      <a:schemeClr val="accent5"/>
                    </a:solidFill>
                  </a:rPr>
                  <a:t>theorem</a:t>
                </a:r>
                <a:r>
                  <a:rPr lang="de-DE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dirty="0" err="1"/>
                  <a:t>using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33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7B053F5-420A-44FB-97BF-961A4A1DC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5289550" y="3952604"/>
            <a:ext cx="0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322" name="Rectangle 10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12FA0F44-F402-4450-A744-A4354DF4A09D}"/>
                  </a:ext>
                </a:extLst>
              </p:cNvPr>
              <p:cNvSpPr/>
              <p:nvPr/>
            </p:nvSpPr>
            <p:spPr bwMode="auto">
              <a:xfrm>
                <a:off x="3962400" y="1676400"/>
                <a:ext cx="5145747" cy="108267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𝑃</m:t>
                      </m:r>
                      <m:d>
                        <m:dPr>
                          <m:ctrlPr>
                            <a:rPr lang="de-DE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𝐵</m:t>
                          </m:r>
                        </m:e>
                      </m:d>
                      <m:r>
                        <a:rPr lang="de-DE" sz="2000" b="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naryPr>
                        <m:sub>
                          <m: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𝑖</m:t>
                          </m:r>
                          <m: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=1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𝑁</m:t>
                          </m:r>
                        </m:sup>
                        <m:e>
                          <m: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,</m:t>
                              </m:r>
                              <m:r>
                                <a:rPr lang="de-DE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𝐵</m:t>
                              </m:r>
                            </m:e>
                          </m:d>
                          <m: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de-DE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naryPr>
                        <m:sub>
                          <m:r>
                            <a:rPr lang="de-DE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𝑖</m:t>
                          </m:r>
                          <m:r>
                            <a:rPr lang="de-DE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=1</m:t>
                          </m:r>
                        </m:sub>
                        <m:sup>
                          <m:r>
                            <a:rPr lang="de-DE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𝑁</m:t>
                          </m:r>
                        </m:sup>
                        <m:e>
                          <m:r>
                            <a:rPr lang="de-DE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000" b="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𝐵</m:t>
                                  </m:r>
                                  <m:r>
                                    <a:rPr lang="de-DE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|</m:t>
                                  </m:r>
                                  <m:r>
                                    <a:rPr lang="de-DE" sz="20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de-DE" sz="20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⋅</m:t>
                          </m:r>
                          <m: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b="0" dirty="0">
                  <a:solidFill>
                    <a:schemeClr val="accent5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12FA0F44-F402-4450-A744-A4354DF4A0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2400" y="1676400"/>
                <a:ext cx="5145747" cy="10826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CAEB38C3-DF01-4B71-BDE6-FB008882749F}"/>
                  </a:ext>
                </a:extLst>
              </p:cNvPr>
              <p:cNvSpPr/>
              <p:nvPr/>
            </p:nvSpPr>
            <p:spPr bwMode="auto">
              <a:xfrm>
                <a:off x="3667687" y="4114800"/>
                <a:ext cx="5735171" cy="108267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𝑃</m:t>
                      </m:r>
                      <m:d>
                        <m:dPr>
                          <m:ctrlPr>
                            <a:rPr lang="de-DE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|</m:t>
                          </m:r>
                          <m: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𝐵</m:t>
                          </m:r>
                        </m:e>
                      </m:d>
                      <m:r>
                        <a:rPr lang="de-DE" sz="2000" b="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f>
                        <m:fPr>
                          <m:ctrlP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fPr>
                        <m:num>
                          <m:r>
                            <a:rPr lang="de-DE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000" b="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𝐵</m:t>
                                  </m:r>
                                  <m:r>
                                    <a:rPr lang="de-DE" sz="20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|</m:t>
                                  </m:r>
                                  <m:r>
                                    <a:rPr lang="de-DE" sz="20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de-DE" sz="20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⋅</m:t>
                          </m:r>
                          <m:r>
                            <a:rPr lang="de-DE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000" b="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de-DE" sz="20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𝑃</m:t>
                          </m:r>
                          <m: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(</m:t>
                          </m:r>
                          <m: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𝐵</m:t>
                          </m:r>
                          <m: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)</m:t>
                          </m:r>
                        </m:den>
                      </m:f>
                      <m:r>
                        <a:rPr lang="de-DE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f>
                        <m:fPr>
                          <m:ctrlP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fPr>
                        <m:num>
                          <m:r>
                            <a:rPr lang="de-DE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000" b="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𝐵</m:t>
                                  </m:r>
                                  <m:r>
                                    <a:rPr lang="de-DE" sz="20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|</m:t>
                                  </m:r>
                                  <m:r>
                                    <a:rPr lang="de-DE" sz="20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de-DE" sz="20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⋅</m:t>
                          </m:r>
                          <m:r>
                            <a:rPr lang="de-DE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𝑃</m:t>
                          </m:r>
                          <m:d>
                            <m:dPr>
                              <m:ctrlPr>
                                <a:rPr lang="de-DE" sz="2000" b="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de-DE" sz="20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de-DE" sz="2000" b="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naryPr>
                            <m:sub>
                              <m:r>
                                <a:rPr lang="de-DE" sz="2000" b="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𝑖</m:t>
                              </m:r>
                              <m:r>
                                <a:rPr lang="de-DE" sz="2000" b="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2000" b="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de-DE" sz="2000" b="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sz="20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𝐵</m:t>
                                      </m:r>
                                      <m:r>
                                        <a:rPr lang="de-DE" sz="2000" b="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|</m:t>
                                      </m:r>
                                      <m:r>
                                        <a:rPr lang="de-DE" sz="2000" b="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de-DE" sz="2000" b="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2000" b="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⋅</m:t>
                              </m:r>
                              <m:r>
                                <a:rPr lang="de-DE" sz="2000" b="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sz="20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de-DE" sz="2000" b="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000" b="0" dirty="0">
                  <a:solidFill>
                    <a:schemeClr val="accent5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CAEB38C3-DF01-4B71-BDE6-FB0088827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67687" y="4114800"/>
                <a:ext cx="5735171" cy="10826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17270-45B1-4FDD-A10C-A89A9609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Example: Bayes’ Theorem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851F53-9A61-46EE-903A-594942A2B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9FBE6A8-3240-4D4F-954D-1570D87DA31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2478806-877D-47A3-AD5A-235D1C15ADB1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5758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Random Variable, Distribution and Distribution Function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Random Variables (R.V.)</a:t>
            </a:r>
          </a:p>
        </p:txBody>
      </p:sp>
    </p:spTree>
    <p:extLst>
      <p:ext uri="{BB962C8B-B14F-4D97-AF65-F5344CB8AC3E}">
        <p14:creationId xmlns:p14="http://schemas.microsoft.com/office/powerpoint/2010/main" val="3361998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Random Variables (R.V.s)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914400"/>
                <a:ext cx="11811000" cy="5562600"/>
              </a:xfrm>
            </p:spPr>
            <p:txBody>
              <a:bodyPr>
                <a:normAutofit/>
              </a:bodyPr>
              <a:lstStyle/>
              <a:p>
                <a:r>
                  <a:rPr lang="de-DE" b="1" dirty="0">
                    <a:solidFill>
                      <a:schemeClr val="accent5"/>
                    </a:solidFill>
                  </a:rPr>
                  <a:t>Random variable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</a:p>
              <a:p>
                <a:pPr lvl="1"/>
                <a:r>
                  <a:rPr lang="de-DE" dirty="0" err="1"/>
                  <a:t>assigns</a:t>
                </a:r>
                <a:r>
                  <a:rPr lang="de-DE" dirty="0"/>
                  <a:t> a real 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br>
                  <a:rPr lang="de-DE" dirty="0"/>
                </a:br>
                <a:r>
                  <a:rPr lang="de-DE" dirty="0" err="1"/>
                  <a:t>complementary</a:t>
                </a:r>
                <a:r>
                  <a:rPr lang="de-DE" dirty="0"/>
                  <a:t> </a:t>
                </a:r>
                <a:r>
                  <a:rPr lang="de-DE" dirty="0" err="1"/>
                  <a:t>event</a:t>
                </a:r>
                <a:r>
                  <a:rPr lang="de-DE" dirty="0"/>
                  <a:t> in </a:t>
                </a:r>
                <a:r>
                  <a:rPr lang="de-DE" dirty="0" err="1"/>
                  <a:t>the</a:t>
                </a:r>
                <a:r>
                  <a:rPr lang="de-DE" dirty="0"/>
                  <a:t> sample </a:t>
                </a:r>
                <a:r>
                  <a:rPr lang="de-DE" dirty="0" err="1"/>
                  <a:t>space</a:t>
                </a:r>
                <a:r>
                  <a:rPr lang="de-DE" dirty="0"/>
                  <a:t> </a:t>
                </a:r>
              </a:p>
              <a:p>
                <a:pPr lvl="1"/>
                <a:r>
                  <a:rPr lang="de-DE" dirty="0" err="1"/>
                  <a:t>range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values</a:t>
                </a:r>
                <a:r>
                  <a:rPr lang="de-DE" dirty="0"/>
                  <a:t> (</a:t>
                </a:r>
                <a:r>
                  <a:rPr lang="de-DE" dirty="0" err="1"/>
                  <a:t>codomain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r.v</a:t>
                </a:r>
                <a:r>
                  <a:rPr lang="de-DE" dirty="0"/>
                  <a:t>.) </a:t>
                </a:r>
                <a:br>
                  <a:rPr lang="de-DE" dirty="0"/>
                </a:br>
                <a:r>
                  <a:rPr lang="de-DE" dirty="0" err="1"/>
                  <a:t>determines</a:t>
                </a:r>
                <a:r>
                  <a:rPr lang="de-DE" dirty="0"/>
                  <a:t> </a:t>
                </a:r>
                <a:r>
                  <a:rPr lang="de-DE" dirty="0" err="1"/>
                  <a:t>discrete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continous</a:t>
                </a:r>
                <a:r>
                  <a:rPr lang="de-DE" dirty="0"/>
                  <a:t> </a:t>
                </a:r>
                <a:r>
                  <a:rPr lang="de-DE" dirty="0" err="1"/>
                  <a:t>r.v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  <a:p>
                <a:r>
                  <a:rPr lang="de-DE" b="1" dirty="0" err="1">
                    <a:solidFill>
                      <a:schemeClr val="accent5"/>
                    </a:solidFill>
                  </a:rPr>
                  <a:t>Discrete</a:t>
                </a:r>
                <a:r>
                  <a:rPr lang="de-DE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b="1" dirty="0" err="1">
                    <a:solidFill>
                      <a:schemeClr val="accent5"/>
                    </a:solidFill>
                  </a:rPr>
                  <a:t>random</a:t>
                </a:r>
                <a:r>
                  <a:rPr lang="de-DE" b="1" dirty="0">
                    <a:solidFill>
                      <a:schemeClr val="accent5"/>
                    </a:solidFill>
                  </a:rPr>
                  <a:t> variable</a:t>
                </a:r>
              </a:p>
              <a:p>
                <a:pPr lvl="1"/>
                <a:r>
                  <a:rPr lang="en-US" dirty="0"/>
                  <a:t>a discrete </a:t>
                </a:r>
                <a:r>
                  <a:rPr lang="en-US" dirty="0" err="1"/>
                  <a:t>r.v.</a:t>
                </a:r>
                <a:r>
                  <a:rPr lang="en-US" dirty="0"/>
                  <a:t> only takes on discrete values, e.g. integer values</a:t>
                </a:r>
                <a:endParaRPr lang="de-DE" dirty="0"/>
              </a:p>
              <a:p>
                <a:pPr lvl="1"/>
                <a:r>
                  <a:rPr lang="en-US" dirty="0"/>
                  <a:t>unless otherwise noted, we consider non-negative integer random variables, including zero</a:t>
                </a:r>
              </a:p>
              <a:p>
                <a:pPr lvl="1"/>
                <a:r>
                  <a:rPr lang="en-US" dirty="0"/>
                  <a:t>example: the discrete </a:t>
                </a:r>
                <a:r>
                  <a:rPr lang="en-US" dirty="0" err="1"/>
                  <a:t>r.v.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reflects the sum of numbers when tossing two dice</a:t>
                </a:r>
              </a:p>
              <a:p>
                <a:pPr lvl="1"/>
                <a:endParaRPr lang="de-DE" dirty="0"/>
              </a:p>
              <a:p>
                <a:r>
                  <a:rPr lang="de-DE" b="1" dirty="0" err="1">
                    <a:solidFill>
                      <a:schemeClr val="accent5"/>
                    </a:solidFill>
                  </a:rPr>
                  <a:t>Continuous</a:t>
                </a:r>
                <a:r>
                  <a:rPr lang="de-DE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b="1" dirty="0" err="1">
                    <a:solidFill>
                      <a:schemeClr val="accent5"/>
                    </a:solidFill>
                  </a:rPr>
                  <a:t>random</a:t>
                </a:r>
                <a:r>
                  <a:rPr lang="de-DE" b="1" dirty="0">
                    <a:solidFill>
                      <a:schemeClr val="accent5"/>
                    </a:solidFill>
                  </a:rPr>
                  <a:t> variable</a:t>
                </a:r>
              </a:p>
              <a:p>
                <a:pPr lvl="1"/>
                <a:r>
                  <a:rPr lang="en-US" dirty="0"/>
                  <a:t>a continuous </a:t>
                </a:r>
                <a:r>
                  <a:rPr lang="en-US" dirty="0" err="1"/>
                  <a:t>r.v.</a:t>
                </a:r>
                <a:r>
                  <a:rPr lang="en-US" dirty="0"/>
                  <a:t> has a real value range</a:t>
                </a:r>
              </a:p>
              <a:p>
                <a:pPr lvl="1"/>
                <a:r>
                  <a:rPr lang="de-DE" dirty="0" err="1"/>
                  <a:t>example</a:t>
                </a:r>
                <a:r>
                  <a:rPr lang="de-DE" dirty="0"/>
                  <a:t>: </a:t>
                </a:r>
                <a:r>
                  <a:rPr lang="en-US" dirty="0"/>
                  <a:t>round-trip time of an IP packet is described with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r.v</a:t>
                </a:r>
                <a:r>
                  <a:rPr lang="de-DE" dirty="0"/>
                  <a:t>.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433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1811000" cy="5562600"/>
              </a:xfrm>
              <a:blipFill>
                <a:blip r:embed="rId4"/>
                <a:stretch>
                  <a:fillRect l="-206" t="-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EA60022-D227-47CE-BB45-2E2997831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4832350" y="2890839"/>
            <a:ext cx="0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6266756-9870-4F7F-8A1A-BCFC7EDDA68B}"/>
              </a:ext>
            </a:extLst>
          </p:cNvPr>
          <p:cNvGrpSpPr/>
          <p:nvPr/>
        </p:nvGrpSpPr>
        <p:grpSpPr>
          <a:xfrm>
            <a:off x="6858000" y="580591"/>
            <a:ext cx="4675186" cy="2618025"/>
            <a:chOff x="1116014" y="3504662"/>
            <a:chExt cx="4675186" cy="2618025"/>
          </a:xfrm>
        </p:grpSpPr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CF58D83C-8FA1-41E6-8604-C8D31BAB3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3810000"/>
              <a:ext cx="93615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2000" b="0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function</a:t>
              </a:r>
              <a:endParaRPr lang="de-DE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40">
                  <a:extLst>
                    <a:ext uri="{FF2B5EF4-FFF2-40B4-BE49-F238E27FC236}">
                      <a16:creationId xmlns:a16="http://schemas.microsoft.com/office/drawing/2014/main" id="{9B302620-3660-41BC-A2BE-2C19FB7EDD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7528" y="5507134"/>
                  <a:ext cx="1907766" cy="61555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de-DE" sz="2000" b="0" dirty="0" err="1">
                      <a:solidFill>
                        <a:srgbClr val="00000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random</a:t>
                  </a:r>
                  <a:r>
                    <a:rPr lang="de-DE" sz="2000" b="0" dirty="0">
                      <a:solidFill>
                        <a:srgbClr val="00000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variable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  <m:r>
                          <a:rPr lang="de-DE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de-DE" sz="20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Ω</m:t>
                        </m:r>
                        <m:r>
                          <a:rPr lang="de-DE" sz="20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→</m:t>
                        </m:r>
                        <m:r>
                          <a:rPr lang="de-DE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ℝ</m:t>
                        </m:r>
                      </m:oMath>
                    </m:oMathPara>
                  </a14:m>
                  <a:endParaRPr lang="de-DE" sz="20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3" name="Rectangle 40">
                  <a:extLst>
                    <a:ext uri="{FF2B5EF4-FFF2-40B4-BE49-F238E27FC236}">
                      <a16:creationId xmlns:a16="http://schemas.microsoft.com/office/drawing/2014/main" id="{9B302620-3660-41BC-A2BE-2C19FB7EDD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27528" y="5507134"/>
                  <a:ext cx="1907766" cy="615553"/>
                </a:xfrm>
                <a:prstGeom prst="rect">
                  <a:avLst/>
                </a:prstGeom>
                <a:blipFill>
                  <a:blip r:embed="rId5"/>
                  <a:stretch>
                    <a:fillRect l="-7987" t="-11881" r="-7348" b="-396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42">
              <a:extLst>
                <a:ext uri="{FF2B5EF4-FFF2-40B4-BE49-F238E27FC236}">
                  <a16:creationId xmlns:a16="http://schemas.microsoft.com/office/drawing/2014/main" id="{BB77B38D-CDE6-404F-8FBA-BD05F8637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0384" y="4240052"/>
              <a:ext cx="184150" cy="1174750"/>
            </a:xfrm>
            <a:prstGeom prst="ellips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16DE60CC-3919-422C-ABE8-62A5ABE331F1}"/>
                </a:ext>
              </a:extLst>
            </p:cNvPr>
            <p:cNvSpPr/>
            <p:nvPr/>
          </p:nvSpPr>
          <p:spPr bwMode="auto">
            <a:xfrm>
              <a:off x="1116014" y="3957478"/>
              <a:ext cx="2971800" cy="16002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0" dirty="0">
                <a:solidFill>
                  <a:schemeClr val="bg1"/>
                </a:solidFill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EF1B8AE5-3C65-4A4E-A9A5-C0C7783E89C4}"/>
                    </a:ext>
                  </a:extLst>
                </p:cNvPr>
                <p:cNvSpPr txBox="1"/>
                <p:nvPr/>
              </p:nvSpPr>
              <p:spPr>
                <a:xfrm>
                  <a:off x="1497014" y="3504662"/>
                  <a:ext cx="220980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20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={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, …}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EF1B8AE5-3C65-4A4E-A9A5-C0C7783E8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014" y="3504662"/>
                  <a:ext cx="2209800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9C0AF679-39E7-4EBB-8FFF-8989389C7A43}"/>
                    </a:ext>
                  </a:extLst>
                </p:cNvPr>
                <p:cNvSpPr txBox="1"/>
                <p:nvPr/>
              </p:nvSpPr>
              <p:spPr>
                <a:xfrm>
                  <a:off x="2144714" y="4185055"/>
                  <a:ext cx="45720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9C0AF679-39E7-4EBB-8FFF-8989389C7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4714" y="4185055"/>
                  <a:ext cx="457200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01DD2D7-AC74-4529-801F-953874845A50}"/>
                </a:ext>
              </a:extLst>
            </p:cNvPr>
            <p:cNvSpPr/>
            <p:nvPr/>
          </p:nvSpPr>
          <p:spPr bwMode="auto">
            <a:xfrm>
              <a:off x="2077402" y="4364438"/>
              <a:ext cx="105412" cy="105412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0" dirty="0">
                <a:solidFill>
                  <a:schemeClr val="bg1"/>
                </a:solidFill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5839D3F9-6F67-4F8B-9FE0-CAE3BBAF7B1B}"/>
                    </a:ext>
                  </a:extLst>
                </p:cNvPr>
                <p:cNvSpPr txBox="1"/>
                <p:nvPr/>
              </p:nvSpPr>
              <p:spPr>
                <a:xfrm>
                  <a:off x="2701926" y="4585165"/>
                  <a:ext cx="45720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5839D3F9-6F67-4F8B-9FE0-CAE3BBAF7B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1926" y="4585165"/>
                  <a:ext cx="457200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96BDD473-9BBF-4B88-90B0-245CDCADD1F9}"/>
                </a:ext>
              </a:extLst>
            </p:cNvPr>
            <p:cNvSpPr/>
            <p:nvPr/>
          </p:nvSpPr>
          <p:spPr bwMode="auto">
            <a:xfrm>
              <a:off x="2634614" y="4760380"/>
              <a:ext cx="105412" cy="105412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0" dirty="0">
                <a:solidFill>
                  <a:schemeClr val="bg1"/>
                </a:solidFill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BD2E4711-5E61-4815-91B9-84D7A789A2E1}"/>
                    </a:ext>
                  </a:extLst>
                </p:cNvPr>
                <p:cNvSpPr txBox="1"/>
                <p:nvPr/>
              </p:nvSpPr>
              <p:spPr>
                <a:xfrm>
                  <a:off x="2246672" y="5096773"/>
                  <a:ext cx="45720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BD2E4711-5E61-4815-91B9-84D7A789A2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6672" y="5096773"/>
                  <a:ext cx="457200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C7A5193B-B263-4AA2-8961-57E187133373}"/>
                </a:ext>
              </a:extLst>
            </p:cNvPr>
            <p:cNvSpPr/>
            <p:nvPr/>
          </p:nvSpPr>
          <p:spPr bwMode="auto">
            <a:xfrm>
              <a:off x="2179360" y="5271988"/>
              <a:ext cx="105412" cy="105412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0" dirty="0">
                <a:solidFill>
                  <a:schemeClr val="bg1"/>
                </a:solidFill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BAAF074A-B9A2-4ACF-8C3E-28C26B1EC286}"/>
                    </a:ext>
                  </a:extLst>
                </p:cNvPr>
                <p:cNvSpPr txBox="1"/>
                <p:nvPr/>
              </p:nvSpPr>
              <p:spPr>
                <a:xfrm>
                  <a:off x="5334000" y="4185055"/>
                  <a:ext cx="45720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BAAF074A-B9A2-4ACF-8C3E-28C26B1EC2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0" y="4185055"/>
                  <a:ext cx="457200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C34E69FF-8679-443E-B31B-DAD4E1270425}"/>
                    </a:ext>
                  </a:extLst>
                </p:cNvPr>
                <p:cNvSpPr txBox="1"/>
                <p:nvPr/>
              </p:nvSpPr>
              <p:spPr>
                <a:xfrm>
                  <a:off x="5334000" y="4585165"/>
                  <a:ext cx="45720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C34E69FF-8679-443E-B31B-DAD4E1270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0" y="4585165"/>
                  <a:ext cx="457200" cy="400110"/>
                </a:xfrm>
                <a:prstGeom prst="rect">
                  <a:avLst/>
                </a:prstGeom>
                <a:blipFill>
                  <a:blip r:embed="rId11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BA69F300-0F06-46A0-A314-FF755FDBD677}"/>
                    </a:ext>
                  </a:extLst>
                </p:cNvPr>
                <p:cNvSpPr txBox="1"/>
                <p:nvPr/>
              </p:nvSpPr>
              <p:spPr>
                <a:xfrm>
                  <a:off x="5334000" y="5096773"/>
                  <a:ext cx="45720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BA69F300-0F06-46A0-A314-FF755FDBD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0" y="5096773"/>
                  <a:ext cx="457200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27491C71-28B8-4CC0-88A0-949FF814559F}"/>
                </a:ext>
              </a:extLst>
            </p:cNvPr>
            <p:cNvCxnSpPr>
              <a:stCxn id="17" idx="3"/>
              <a:endCxn id="23" idx="1"/>
            </p:cNvCxnSpPr>
            <p:nvPr/>
          </p:nvCxnSpPr>
          <p:spPr bwMode="auto">
            <a:xfrm>
              <a:off x="2601914" y="4385110"/>
              <a:ext cx="2732086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9B6B4849-76B2-432C-A720-556D2A93067C}"/>
                </a:ext>
              </a:extLst>
            </p:cNvPr>
            <p:cNvCxnSpPr>
              <a:stCxn id="19" idx="3"/>
              <a:endCxn id="24" idx="1"/>
            </p:cNvCxnSpPr>
            <p:nvPr/>
          </p:nvCxnSpPr>
          <p:spPr bwMode="auto">
            <a:xfrm>
              <a:off x="3159126" y="4785220"/>
              <a:ext cx="2174874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EB58A3A-F9F4-4E4A-9870-21D388CA6130}"/>
                </a:ext>
              </a:extLst>
            </p:cNvPr>
            <p:cNvCxnSpPr>
              <a:cxnSpLocks/>
              <a:stCxn id="21" idx="3"/>
              <a:endCxn id="25" idx="1"/>
            </p:cNvCxnSpPr>
            <p:nvPr/>
          </p:nvCxnSpPr>
          <p:spPr bwMode="auto">
            <a:xfrm>
              <a:off x="2703872" y="5296828"/>
              <a:ext cx="2630128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 34">
            <a:extLst>
              <a:ext uri="{FF2B5EF4-FFF2-40B4-BE49-F238E27FC236}">
                <a16:creationId xmlns:a16="http://schemas.microsoft.com/office/drawing/2014/main" id="{F192A92A-1AC2-4453-B243-CD20F63DDC4A}"/>
              </a:ext>
            </a:extLst>
          </p:cNvPr>
          <p:cNvSpPr/>
          <p:nvPr/>
        </p:nvSpPr>
        <p:spPr bwMode="auto">
          <a:xfrm>
            <a:off x="685800" y="1750745"/>
            <a:ext cx="3941466" cy="7638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Distribution or Probability Mass Function (PMF)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Rectangle 6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914400"/>
                <a:ext cx="11506200" cy="54419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:  non-negative discrete random variable</a:t>
                </a:r>
              </a:p>
              <a:p>
                <a:r>
                  <a:rPr lang="en-US" dirty="0"/>
                  <a:t>Realization of </a:t>
                </a:r>
                <a:r>
                  <a:rPr lang="en-US" dirty="0" err="1"/>
                  <a:t>r.v.</a:t>
                </a:r>
                <a:r>
                  <a:rPr lang="en-US" dirty="0"/>
                  <a:t> X occurs with probability   </a:t>
                </a:r>
                <a:br>
                  <a:rPr lang="en-US" dirty="0"/>
                </a:br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</a:t>
                </a:r>
                <a:br>
                  <a:rPr lang="en-US" dirty="0"/>
                </a:b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b="1" dirty="0">
                    <a:solidFill>
                      <a:schemeClr val="accent5"/>
                    </a:solidFill>
                  </a:rPr>
                  <a:t>(distribution or PMF)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 does not have to be finite</a:t>
                </a:r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Normalization condition</a:t>
                </a:r>
                <a:br>
                  <a:rPr lang="en-US" b="1" dirty="0">
                    <a:solidFill>
                      <a:schemeClr val="accent5"/>
                    </a:solidFill>
                  </a:rPr>
                </a:br>
                <a:r>
                  <a:rPr lang="en-US" b="1" dirty="0">
                    <a:solidFill>
                      <a:schemeClr val="accent5"/>
                    </a:solidFill>
                  </a:rPr>
                  <a:t/>
                </a:r>
                <a:br>
                  <a:rPr lang="en-US" b="1" dirty="0">
                    <a:solidFill>
                      <a:schemeClr val="accent5"/>
                    </a:solidFill>
                  </a:rPr>
                </a:br>
                <a:r>
                  <a:rPr lang="en-US" b="1" dirty="0">
                    <a:solidFill>
                      <a:schemeClr val="accent5"/>
                    </a:solidFill>
                  </a:rPr>
                  <a:t/>
                </a:r>
                <a:br>
                  <a:rPr lang="en-US" b="1" dirty="0">
                    <a:solidFill>
                      <a:schemeClr val="accent5"/>
                    </a:solidFill>
                  </a:rPr>
                </a:br>
                <a:r>
                  <a:rPr lang="en-US" b="1" dirty="0">
                    <a:solidFill>
                      <a:schemeClr val="accent5"/>
                    </a:solidFill>
                  </a:rPr>
                  <a:t/>
                </a:r>
                <a:br>
                  <a:rPr lang="en-US" b="1" dirty="0">
                    <a:solidFill>
                      <a:schemeClr val="accent5"/>
                    </a:solidFill>
                  </a:rPr>
                </a:br>
                <a:endParaRPr lang="en-US" b="1" dirty="0">
                  <a:solidFill>
                    <a:schemeClr val="accent5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with all-ones 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1,1,…,1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br>
                  <a:rPr lang="de-DE" dirty="0"/>
                </a:br>
                <a:r>
                  <a:rPr lang="de-DE" dirty="0"/>
                  <a:t>and p</a:t>
                </a:r>
                <a:r>
                  <a:rPr lang="en-US" dirty="0" err="1"/>
                  <a:t>robability</a:t>
                </a:r>
                <a:r>
                  <a:rPr lang="en-US" dirty="0"/>
                  <a:t> 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de-DE" dirty="0"/>
                  <a:t/>
                </a:r>
                <a:br>
                  <a:rPr lang="de-DE" dirty="0"/>
                </a:br>
                <a:endParaRPr lang="de-DE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6390" name="Rectangle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1506200" cy="5441950"/>
              </a:xfrm>
              <a:blipFill>
                <a:blip r:embed="rId4"/>
                <a:stretch>
                  <a:fillRect l="-212" t="-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A00D6B8-5F3A-4D09-ACA6-CB60EA66B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6396" name="Rectangle 12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6398" name="Rectangle 14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9239A3DD-F33E-4245-B8D8-B20519AEA138}"/>
                  </a:ext>
                </a:extLst>
              </p:cNvPr>
              <p:cNvSpPr/>
              <p:nvPr/>
            </p:nvSpPr>
            <p:spPr bwMode="auto">
              <a:xfrm>
                <a:off x="678264" y="4038600"/>
                <a:ext cx="2326347" cy="108267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naryPr>
                        <m:sub>
                          <m: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𝑖</m:t>
                          </m:r>
                          <m: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de-DE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de-DE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𝑥</m:t>
                          </m:r>
                          <m: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(</m:t>
                          </m:r>
                          <m: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𝑖</m:t>
                          </m:r>
                          <m: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) </m:t>
                          </m:r>
                        </m:e>
                      </m:nary>
                      <m:r>
                        <a:rPr lang="de-DE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=1</m:t>
                      </m:r>
                    </m:oMath>
                  </m:oMathPara>
                </a14:m>
                <a:endParaRPr lang="en-US" sz="2000" b="0" dirty="0">
                  <a:solidFill>
                    <a:schemeClr val="accent5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9239A3DD-F33E-4245-B8D8-B20519AEA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8264" y="4038600"/>
                <a:ext cx="2326347" cy="10826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fik 11">
            <a:extLst>
              <a:ext uri="{FF2B5EF4-FFF2-40B4-BE49-F238E27FC236}">
                <a16:creationId xmlns:a16="http://schemas.microsoft.com/office/drawing/2014/main" id="{DDC67ECC-AEF7-48D6-905D-0DEF139EAB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5000"/>
          <a:stretch/>
        </p:blipFill>
        <p:spPr>
          <a:xfrm>
            <a:off x="6239589" y="914400"/>
            <a:ext cx="5952411" cy="16002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-1" y="3810000"/>
            <a:ext cx="7221671" cy="1295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Disclaimer </a:t>
            </a:r>
            <a:r>
              <a:rPr lang="de-DE" dirty="0" err="1" smtClean="0"/>
              <a:t>and</a:t>
            </a:r>
            <a:r>
              <a:rPr lang="de-DE" dirty="0" smtClean="0"/>
              <a:t> Copyright </a:t>
            </a:r>
            <a:r>
              <a:rPr lang="de-DE" dirty="0" err="1" smtClean="0"/>
              <a:t>Notice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914400"/>
            <a:ext cx="65532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Lecture slides, figures, and scripts are based on the open access text </a:t>
            </a:r>
            <a:r>
              <a:rPr lang="en-US" sz="1800" dirty="0"/>
              <a:t>book “Performance Modeling and Analysis of Communication Networks</a:t>
            </a:r>
            <a:r>
              <a:rPr lang="en-US" sz="1800" dirty="0" smtClean="0"/>
              <a:t>”. The </a:t>
            </a:r>
            <a:r>
              <a:rPr lang="en-US" sz="1800" dirty="0"/>
              <a:t>book </a:t>
            </a:r>
            <a:r>
              <a:rPr lang="en-US" sz="1800" dirty="0" smtClean="0"/>
              <a:t>and scripts are </a:t>
            </a:r>
            <a:r>
              <a:rPr lang="en-US" sz="1800" dirty="0"/>
              <a:t>licensed under the Creative Commons License Attribution-</a:t>
            </a:r>
            <a:r>
              <a:rPr lang="en-US" sz="1800" dirty="0" err="1"/>
              <a:t>ShareAlike</a:t>
            </a:r>
            <a:r>
              <a:rPr lang="en-US" sz="1800" dirty="0"/>
              <a:t> 4.0 International (</a:t>
            </a:r>
            <a:r>
              <a:rPr lang="en-US" sz="1800" dirty="0">
                <a:hlinkClick r:id="rId2"/>
              </a:rPr>
              <a:t>CC BY-SA 4.0</a:t>
            </a:r>
            <a:r>
              <a:rPr lang="en-US" sz="1800" dirty="0" smtClean="0"/>
              <a:t>). If </a:t>
            </a:r>
            <a:r>
              <a:rPr lang="en-US" sz="1800" dirty="0"/>
              <a:t>you remix, transform, or build upon the material, you must distribute your contributions under the same license as the original.</a:t>
            </a:r>
            <a:br>
              <a:rPr lang="en-US" sz="1800" dirty="0"/>
            </a:br>
            <a:endParaRPr lang="en-US" sz="1800" dirty="0"/>
          </a:p>
          <a:p>
            <a:pPr marL="0" indent="0">
              <a:spcAft>
                <a:spcPts val="300"/>
              </a:spcAft>
              <a:buNone/>
            </a:pPr>
            <a:r>
              <a:rPr lang="en-US" sz="1800" b="1" dirty="0">
                <a:solidFill>
                  <a:schemeClr val="accent5"/>
                </a:solidFill>
              </a:rPr>
              <a:t>The book </a:t>
            </a:r>
            <a:r>
              <a:rPr lang="en-US" sz="1800" b="1" dirty="0" smtClean="0">
                <a:solidFill>
                  <a:schemeClr val="accent5"/>
                </a:solidFill>
              </a:rPr>
              <a:t>must be </a:t>
            </a:r>
            <a:r>
              <a:rPr lang="en-US" sz="1800" b="1" dirty="0">
                <a:solidFill>
                  <a:schemeClr val="accent5"/>
                </a:solidFill>
              </a:rPr>
              <a:t>cited </a:t>
            </a:r>
            <a:r>
              <a:rPr lang="en-US" sz="1800" b="1" dirty="0" smtClean="0">
                <a:solidFill>
                  <a:schemeClr val="accent5"/>
                </a:solidFill>
              </a:rPr>
              <a:t>and the disclaimer attached when using lectures slides or scripts. </a:t>
            </a:r>
          </a:p>
          <a:p>
            <a:pPr marL="271463" indent="0">
              <a:buNone/>
            </a:pPr>
            <a:r>
              <a:rPr lang="en-US" sz="1800" i="1" dirty="0" smtClean="0"/>
              <a:t>Tran-</a:t>
            </a:r>
            <a:r>
              <a:rPr lang="en-US" sz="1800" i="1" dirty="0" err="1" smtClean="0"/>
              <a:t>Gia</a:t>
            </a:r>
            <a:r>
              <a:rPr lang="en-US" sz="1800" i="1" dirty="0"/>
              <a:t>, P. &amp; </a:t>
            </a:r>
            <a:r>
              <a:rPr lang="en-US" sz="1800" i="1" dirty="0" err="1"/>
              <a:t>Hossfeld</a:t>
            </a:r>
            <a:r>
              <a:rPr lang="en-US" sz="1800" i="1" dirty="0"/>
              <a:t>, T. (2021). </a:t>
            </a:r>
            <a:r>
              <a:rPr lang="en-US" sz="1800" i="1" dirty="0" smtClean="0"/>
              <a:t/>
            </a:r>
            <a:br>
              <a:rPr lang="en-US" sz="1800" i="1" dirty="0" smtClean="0"/>
            </a:br>
            <a:r>
              <a:rPr lang="en-US" sz="1800" i="1" dirty="0" smtClean="0"/>
              <a:t>Performance </a:t>
            </a:r>
            <a:r>
              <a:rPr lang="en-US" sz="1800" i="1" dirty="0"/>
              <a:t>Modeling and Analysis of Communication Networks - A Lecture Note. </a:t>
            </a:r>
            <a:r>
              <a:rPr lang="en-US" sz="1800" i="1" dirty="0" err="1"/>
              <a:t>Würzburg</a:t>
            </a:r>
            <a:r>
              <a:rPr lang="en-US" sz="1800" i="1" dirty="0"/>
              <a:t> University Press. https://doi.org/10.25972/WUP-978-3-95826-153-2 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Website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download</a:t>
            </a:r>
            <a:r>
              <a:rPr lang="de-DE" sz="1800" dirty="0" smtClean="0"/>
              <a:t> </a:t>
            </a:r>
            <a:r>
              <a:rPr lang="de-DE" sz="1800" dirty="0" err="1" smtClean="0"/>
              <a:t>book</a:t>
            </a:r>
            <a:r>
              <a:rPr lang="de-DE" sz="1800" dirty="0" smtClean="0"/>
              <a:t>, </a:t>
            </a:r>
            <a:r>
              <a:rPr lang="de-DE" sz="1800" dirty="0" err="1" smtClean="0"/>
              <a:t>exercises</a:t>
            </a:r>
            <a:r>
              <a:rPr lang="de-DE" sz="1800" dirty="0" smtClean="0"/>
              <a:t>, </a:t>
            </a:r>
            <a:r>
              <a:rPr lang="de-DE" sz="1800" dirty="0" err="1" smtClean="0"/>
              <a:t>slides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scripts</a:t>
            </a:r>
            <a:r>
              <a:rPr lang="de-DE" sz="1800" dirty="0" smtClean="0"/>
              <a:t>: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://modeling.systems/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74D4D6-C07F-4E69-AC50-5450ADCDD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71" y="0"/>
            <a:ext cx="5004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48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7C06D456-BD3E-443B-A4E3-1AC5CA2C481D}"/>
              </a:ext>
            </a:extLst>
          </p:cNvPr>
          <p:cNvSpPr/>
          <p:nvPr/>
        </p:nvSpPr>
        <p:spPr bwMode="auto">
          <a:xfrm>
            <a:off x="662354" y="3006880"/>
            <a:ext cx="3452446" cy="7638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F192A92A-1AC2-4453-B243-CD20F63DDC4A}"/>
              </a:ext>
            </a:extLst>
          </p:cNvPr>
          <p:cNvSpPr/>
          <p:nvPr/>
        </p:nvSpPr>
        <p:spPr bwMode="auto">
          <a:xfrm>
            <a:off x="685800" y="1750745"/>
            <a:ext cx="2209800" cy="7638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Cumulative Distribution Function (CDF)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Rectangle 6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914400"/>
                <a:ext cx="11506200" cy="54419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:  (discrete or continuous) random variable</a:t>
                </a:r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Cumulative distribution function (CDF)</a:t>
                </a:r>
                <a:br>
                  <a:rPr lang="en-US" b="1" dirty="0">
                    <a:solidFill>
                      <a:schemeClr val="accent5"/>
                    </a:solidFill>
                  </a:rPr>
                </a:br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Complementary cumulative distribution function (CCDF)</a:t>
                </a:r>
                <a:br>
                  <a:rPr lang="en-US" b="1" dirty="0">
                    <a:solidFill>
                      <a:schemeClr val="accent5"/>
                    </a:solidFill>
                  </a:rPr>
                </a:br>
                <a:r>
                  <a:rPr lang="en-US" b="1" dirty="0">
                    <a:solidFill>
                      <a:schemeClr val="accent5"/>
                    </a:solidFill>
                  </a:rPr>
                  <a:t/>
                </a:r>
                <a:br>
                  <a:rPr lang="en-US" b="1" dirty="0">
                    <a:solidFill>
                      <a:schemeClr val="accent5"/>
                    </a:solidFill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accent5"/>
                    </a:solidFill>
                  </a:rPr>
                  <a:t> </a:t>
                </a:r>
                <a:br>
                  <a:rPr lang="en-US" b="1" dirty="0">
                    <a:solidFill>
                      <a:schemeClr val="accent5"/>
                    </a:solidFill>
                  </a:rPr>
                </a:br>
                <a:endParaRPr lang="en-US" b="1" dirty="0">
                  <a:solidFill>
                    <a:schemeClr val="accent5"/>
                  </a:solidFill>
                </a:endParaRPr>
              </a:p>
              <a:p>
                <a:endParaRPr lang="en-US" b="1" dirty="0">
                  <a:solidFill>
                    <a:schemeClr val="accent5"/>
                  </a:solidFill>
                </a:endParaRPr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Fundamental properties </a:t>
                </a:r>
                <a:r>
                  <a:rPr lang="en-US" dirty="0"/>
                  <a:t>of the CDF</a:t>
                </a:r>
                <a:r>
                  <a:rPr lang="en-US" b="1" dirty="0">
                    <a:solidFill>
                      <a:schemeClr val="accent5"/>
                    </a:solidFill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+mn-ea"/>
                          </a:rPr>
                          <m:t>t</m:t>
                        </m:r>
                      </m:e>
                      <m:sub>
                        <m:r>
                          <a:rPr lang="de-DE" b="0" i="0" smtClean="0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  <a:ea typeface="+mn-ea"/>
                      </a:rPr>
                      <m:t>&lt;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+mn-ea"/>
                          </a:rPr>
                          <m:t>t</m:t>
                        </m:r>
                      </m:e>
                      <m:sub>
                        <m:r>
                          <a:rPr lang="de-DE" b="0" i="0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+mn-ea"/>
                      </a:rPr>
                      <m:t>⇒ 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+mn-ea"/>
                      </a:rPr>
                      <m:t>≤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dirty="0">
                    <a:solidFill>
                      <a:schemeClr val="accent5"/>
                    </a:solidFill>
                  </a:rPr>
                  <a:t>		monotony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+mn-ea"/>
                          </a:rPr>
                          <m:t>t</m:t>
                        </m:r>
                      </m:e>
                      <m:sub>
                        <m:r>
                          <a:rPr lang="de-DE" b="0" i="0" smtClean="0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  <a:ea typeface="+mn-ea"/>
                      </a:rPr>
                      <m:t>&lt;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+mn-ea"/>
                          </a:rPr>
                          <m:t>t</m:t>
                        </m:r>
                      </m:e>
                      <m:sub>
                        <m:r>
                          <a:rPr lang="de-DE" b="0" i="0" smtClean="0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+mn-ea"/>
                      </a:rPr>
                      <m:t>⇒ 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+mn-ea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+mn-ea"/>
                          </a:rPr>
                          <m:t>&lt;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+mn-ea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+mn-ea"/>
                          </a:rPr>
                          <m:t>≤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b="1" dirty="0">
                  <a:solidFill>
                    <a:schemeClr val="accent5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+mn-ea"/>
                          </a:rPr>
                          <m:t>−∞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+mn-ea"/>
                      </a:rPr>
                      <m:t>=0</m:t>
                    </m:r>
                  </m:oMath>
                </a14:m>
                <a:r>
                  <a:rPr lang="en-US" dirty="0">
                    <a:ea typeface="+mn-ea"/>
                  </a:rPr>
                  <a:t>, 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+mn-ea"/>
                          </a:rPr>
                          <m:t>∞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+mn-ea"/>
                      </a:rPr>
                      <m:t>=1</m:t>
                    </m:r>
                  </m:oMath>
                </a14:m>
                <a:endParaRPr lang="en-US" dirty="0">
                  <a:ea typeface="+mn-ea"/>
                </a:endParaRPr>
              </a:p>
              <a:p>
                <a:pPr lvl="1"/>
                <a:endParaRPr lang="en-US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6390" name="Rectangle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1506200" cy="5441950"/>
              </a:xfrm>
              <a:blipFill>
                <a:blip r:embed="rId4"/>
                <a:stretch>
                  <a:fillRect l="-212" t="-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A00D6B8-5F3A-4D09-ACA6-CB60EA66B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6396" name="Rectangle 12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6398" name="Rectangle 14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7553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7C06D456-BD3E-443B-A4E3-1AC5CA2C481D}"/>
                  </a:ext>
                </a:extLst>
              </p:cNvPr>
              <p:cNvSpPr/>
              <p:nvPr/>
            </p:nvSpPr>
            <p:spPr bwMode="auto">
              <a:xfrm>
                <a:off x="685800" y="3200400"/>
                <a:ext cx="2209800" cy="95552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b="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7C06D456-BD3E-443B-A4E3-1AC5CA2C48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3200400"/>
                <a:ext cx="2209800" cy="9555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hteck 34">
            <a:extLst>
              <a:ext uri="{FF2B5EF4-FFF2-40B4-BE49-F238E27FC236}">
                <a16:creationId xmlns:a16="http://schemas.microsoft.com/office/drawing/2014/main" id="{F192A92A-1AC2-4453-B243-CD20F63DDC4A}"/>
              </a:ext>
            </a:extLst>
          </p:cNvPr>
          <p:cNvSpPr/>
          <p:nvPr/>
        </p:nvSpPr>
        <p:spPr bwMode="auto">
          <a:xfrm>
            <a:off x="685800" y="1371600"/>
            <a:ext cx="2209800" cy="7638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Probability Density Function (PDF)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Rectangle 6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914400"/>
                <a:ext cx="5867400" cy="5441950"/>
              </a:xfrm>
            </p:spPr>
            <p:txBody>
              <a:bodyPr>
                <a:normAutofit/>
              </a:bodyPr>
              <a:lstStyle/>
              <a:p>
                <a:r>
                  <a:rPr lang="de-DE" b="0" dirty="0"/>
                  <a:t>First derivative </a:t>
                </a:r>
                <a:r>
                  <a:rPr lang="de-DE" b="0" dirty="0" err="1"/>
                  <a:t>of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CDF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de-DE" dirty="0"/>
                  <a:t/>
                </a:r>
                <a:br>
                  <a:rPr lang="de-DE" dirty="0"/>
                </a:br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b="1" dirty="0">
                  <a:solidFill>
                    <a:schemeClr val="accent5"/>
                  </a:solidFill>
                </a:endParaRPr>
              </a:p>
              <a:p>
                <a:endParaRPr lang="en-US" b="1" dirty="0">
                  <a:solidFill>
                    <a:schemeClr val="accent5"/>
                  </a:solidFill>
                </a:endParaRPr>
              </a:p>
              <a:p>
                <a:r>
                  <a:rPr lang="en-US" dirty="0"/>
                  <a:t>Normalization condition holds</a:t>
                </a:r>
                <a:r>
                  <a:rPr lang="en-US" b="1" dirty="0">
                    <a:solidFill>
                      <a:schemeClr val="accent5"/>
                    </a:solidFill>
                  </a:rPr>
                  <a:t/>
                </a:r>
                <a:br>
                  <a:rPr lang="en-US" b="1" dirty="0">
                    <a:solidFill>
                      <a:schemeClr val="accent5"/>
                    </a:solidFill>
                  </a:rPr>
                </a:br>
                <a:endParaRPr lang="en-US" b="1" dirty="0">
                  <a:solidFill>
                    <a:schemeClr val="accent5"/>
                  </a:solidFill>
                </a:endParaRPr>
              </a:p>
              <a:p>
                <a:endParaRPr lang="en-US" b="1" dirty="0">
                  <a:solidFill>
                    <a:schemeClr val="accent5"/>
                  </a:solidFill>
                </a:endParaRPr>
              </a:p>
              <a:p>
                <a:endParaRPr lang="en-US" b="1" dirty="0">
                  <a:solidFill>
                    <a:schemeClr val="accent5"/>
                  </a:solidFill>
                </a:endParaRPr>
              </a:p>
              <a:p>
                <a:endParaRPr lang="en-US" b="1" dirty="0">
                  <a:solidFill>
                    <a:schemeClr val="accent5"/>
                  </a:solidFill>
                </a:endParaRPr>
              </a:p>
              <a:p>
                <a:r>
                  <a:rPr lang="en-US" dirty="0"/>
                  <a:t>Remark: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may be larger than 1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not a probability</a:t>
                </a:r>
              </a:p>
              <a:p>
                <a:pPr lvl="1"/>
                <a:endParaRPr lang="en-US" b="1" dirty="0">
                  <a:solidFill>
                    <a:schemeClr val="accent5"/>
                  </a:solidFill>
                </a:endParaRPr>
              </a:p>
              <a:p>
                <a:endParaRPr lang="en-US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6390" name="Rectangle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5867400" cy="5441950"/>
              </a:xfrm>
              <a:blipFill>
                <a:blip r:embed="rId5"/>
                <a:stretch>
                  <a:fillRect l="-415" t="-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A00D6B8-5F3A-4D09-ACA6-CB60EA66B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6396" name="Rectangle 12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6398" name="Rectangle 14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6">
                <a:extLst>
                  <a:ext uri="{FF2B5EF4-FFF2-40B4-BE49-F238E27FC236}">
                    <a16:creationId xmlns:a16="http://schemas.microsoft.com/office/drawing/2014/main" id="{BE3A1F2F-00C5-4993-A414-33ABD1AF7FD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019800" y="914400"/>
                <a:ext cx="5638800" cy="49679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SzPct val="80000"/>
                  <a:buFont typeface="Wingdings 3" pitchFamily="18" charset="2"/>
                  <a:buChar char="u"/>
                  <a:defRPr lang="en-GB" sz="2000">
                    <a:solidFill>
                      <a:srgbClr val="4D4D4D"/>
                    </a:solidFill>
                    <a:latin typeface="Segoe UI" pitchFamily="34" charset="0"/>
                    <a:ea typeface="+mn-ea"/>
                    <a:cs typeface="Segoe UI" pitchFamily="34" charset="0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SzPct val="100000"/>
                  <a:buFont typeface="Wingdings" pitchFamily="2" charset="2"/>
                  <a:buChar char="§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Char char="–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3pPr>
                <a:lvl4pPr marL="15621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Char char="•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4pPr>
                <a:lvl5pPr marL="1981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Char char=" 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5pPr>
                <a:lvl6pPr marL="2438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6pPr>
                <a:lvl7pPr marL="2895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7pPr>
                <a:lvl8pPr marL="3352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8pPr>
                <a:lvl9pPr marL="3810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F5394"/>
                  </a:buClr>
                  <a:buSzPct val="80000"/>
                  <a:buFont typeface="Wingdings 3" pitchFamily="18" charset="2"/>
                  <a:buChar char="u"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r>
                      <a:rPr kumimoji="0" lang="en-US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kumimoji="0" lang="en-US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𝑡</m:t>
                    </m:r>
                    <m:r>
                      <a:rPr kumimoji="0" lang="en-US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) </m:t>
                    </m:r>
                  </m:oMath>
                </a14:m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is discontinuous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</m:e>
                      <m:sub>
                        <m:r>
                          <a:rPr kumimoji="0" lang="en-US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 with a step of height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de-DE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𝐴</m:t>
                        </m:r>
                      </m:e>
                      <m:sub>
                        <m:r>
                          <a:rPr kumimoji="0" lang="de-DE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, PDF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𝑎</m:t>
                    </m:r>
                    <m:r>
                      <a:rPr kumimoji="0" lang="en-US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kumimoji="0" lang="en-US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𝑡</m:t>
                    </m:r>
                    <m:r>
                      <a:rPr kumimoji="0" lang="en-US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 can be specified with the Dirac delta function </a:t>
                </a:r>
                <a14:m>
                  <m:oMath xmlns:m="http://schemas.openxmlformats.org/officeDocument/2006/math">
                    <m:r>
                      <a:rPr kumimoji="0" lang="de-DE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𝛿</m:t>
                    </m:r>
                    <m:r>
                      <a:rPr kumimoji="0" lang="de-DE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kumimoji="0" lang="de-DE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𝑡</m:t>
                    </m:r>
                    <m:r>
                      <a:rPr kumimoji="0" lang="de-DE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:</a:t>
                </a:r>
                <a:b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</a:br>
                <a14:m>
                  <m:oMath xmlns:m="http://schemas.openxmlformats.org/officeDocument/2006/math">
                    <m:r>
                      <a:rPr kumimoji="0" lang="en-US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𝑎</m:t>
                    </m:r>
                    <m:d>
                      <m:dPr>
                        <m:ctrlPr>
                          <a:rPr kumimoji="0" lang="en-US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0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4D4D4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4D4D4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𝑡</m:t>
                            </m:r>
                          </m:e>
                          <m:sub>
                            <m:r>
                              <a:rPr kumimoji="0" lang="en-US" sz="20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4D4D4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0" lang="en-US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kumimoji="0" lang="en-US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𝐴</m:t>
                        </m:r>
                      </m:e>
                      <m:sub>
                        <m:r>
                          <a:rPr kumimoji="0" lang="en-US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  <m:r>
                      <a:rPr kumimoji="0" lang="de-DE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⋅</m:t>
                    </m:r>
                    <m:r>
                      <a:rPr kumimoji="0" lang="en-US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𝛿</m:t>
                    </m:r>
                    <m:d>
                      <m:dPr>
                        <m:ctrlPr>
                          <a:rPr kumimoji="0" lang="en-US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kumimoji="0" lang="en-US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  <m:r>
                          <a:rPr kumimoji="0" lang="en-US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20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4D4D4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4D4D4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𝑡</m:t>
                            </m:r>
                          </m:e>
                          <m:sub>
                            <m:r>
                              <a:rPr kumimoji="0" lang="en-US" sz="20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4D4D4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0" lang="de-DE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 </a:t>
                </a:r>
              </a:p>
              <a:p>
                <a:endParaRPr lang="de-DE" b="0" kern="0" dirty="0"/>
              </a:p>
              <a:p>
                <a:r>
                  <a:rPr lang="de-DE" b="0" kern="0" dirty="0"/>
                  <a:t>Dirac </a:t>
                </a:r>
                <a:r>
                  <a:rPr lang="de-DE" b="0" kern="0" dirty="0" err="1"/>
                  <a:t>delta</a:t>
                </a:r>
                <a:r>
                  <a:rPr lang="de-DE" b="0" kern="0" dirty="0"/>
                  <a:t> </a:t>
                </a:r>
                <a:r>
                  <a:rPr lang="de-DE" b="0" kern="0" dirty="0" err="1"/>
                  <a:t>function</a:t>
                </a:r>
                <a:r>
                  <a:rPr lang="de-DE" b="0" kern="0" dirty="0"/>
                  <a:t/>
                </a:r>
                <a:br>
                  <a:rPr lang="de-DE" b="0" kern="0" dirty="0"/>
                </a:br>
                <a14:m>
                  <m:oMath xmlns:m="http://schemas.openxmlformats.org/officeDocument/2006/math">
                    <m:r>
                      <a:rPr lang="de-DE" b="0" i="1" kern="0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de-DE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kern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kern="0" smtClean="0">
                                <a:latin typeface="Cambria Math" panose="02040503050406030204" pitchFamily="18" charset="0"/>
                              </a:rPr>
                              <m:t>0     </m:t>
                            </m:r>
                            <m:r>
                              <a:rPr lang="de-DE" b="0" i="1" kern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b="0" i="1" kern="0" smtClean="0">
                                <a:latin typeface="Cambria Math" panose="02040503050406030204" pitchFamily="18" charset="0"/>
                              </a:rPr>
                              <m:t>≠0</m:t>
                            </m:r>
                          </m:e>
                          <m:e>
                            <m:r>
                              <a:rPr lang="de-DE" b="0" i="1" kern="0" smtClean="0">
                                <a:latin typeface="Cambria Math" panose="02040503050406030204" pitchFamily="18" charset="0"/>
                              </a:rPr>
                              <m:t>∞    </m:t>
                            </m:r>
                            <m:r>
                              <a:rPr lang="de-DE" b="0" i="1" kern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b="0" i="1" kern="0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r>
                  <a:rPr lang="de-DE" b="0" kern="0" dirty="0"/>
                  <a:t/>
                </a:r>
                <a:br>
                  <a:rPr lang="de-DE" b="0" kern="0" dirty="0"/>
                </a:br>
                <a:r>
                  <a:rPr lang="de-DE" b="0" kern="0" dirty="0" err="1"/>
                  <a:t>while</a:t>
                </a:r>
                <a:r>
                  <a:rPr lang="de-DE" b="0" kern="0" dirty="0"/>
                  <a:t> </a:t>
                </a:r>
                <a:r>
                  <a:rPr lang="de-DE" b="0" kern="0" dirty="0" err="1" smtClean="0"/>
                  <a:t>satisfying</a:t>
                </a:r>
                <a:r>
                  <a:rPr lang="de-DE" b="0" kern="0" dirty="0" smtClean="0"/>
                  <a:t/>
                </a:r>
                <a:br>
                  <a:rPr lang="de-DE" b="0" kern="0" dirty="0" smtClean="0"/>
                </a:br>
                <a14:m>
                  <m:oMath xmlns:m="http://schemas.openxmlformats.org/officeDocument/2006/math">
                    <a:fld id="{105E5E54-EDE8-447A-A337-F748124F8CB1}" type="mathplaceholder">
                      <a:rPr lang="de-DE" b="0" i="1" kern="0" smtClean="0">
                        <a:latin typeface="Cambria Math" panose="02040503050406030204" pitchFamily="18" charset="0"/>
                      </a:rPr>
                      <a:t>Geben Sie hier eine Formel ein.</a:t>
                    </a:fld>
                  </m:oMath>
                </a14:m>
                <a:endParaRPr lang="en-US" b="0" kern="0" dirty="0"/>
              </a:p>
            </p:txBody>
          </p:sp>
        </mc:Choice>
        <mc:Fallback xmlns="">
          <p:sp>
            <p:nvSpPr>
              <p:cNvPr id="10" name="Rectangle 6">
                <a:extLst>
                  <a:ext uri="{FF2B5EF4-FFF2-40B4-BE49-F238E27FC236}">
                    <a16:creationId xmlns:a16="http://schemas.microsoft.com/office/drawing/2014/main" id="{BE3A1F2F-00C5-4993-A414-33ABD1AF7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914400"/>
                <a:ext cx="5638800" cy="4967928"/>
              </a:xfrm>
              <a:prstGeom prst="rect">
                <a:avLst/>
              </a:prstGeom>
              <a:blipFill>
                <a:blip r:embed="rId6"/>
                <a:stretch>
                  <a:fillRect l="-541" t="-491" r="-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7C06D456-BD3E-443B-A4E3-1AC5CA2C481D}"/>
                  </a:ext>
                </a:extLst>
              </p:cNvPr>
              <p:cNvSpPr/>
              <p:nvPr/>
            </p:nvSpPr>
            <p:spPr bwMode="auto">
              <a:xfrm>
                <a:off x="7620000" y="4155920"/>
                <a:ext cx="2209800" cy="9555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b="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7C06D456-BD3E-443B-A4E3-1AC5CA2C48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0" y="4155920"/>
                <a:ext cx="2209800" cy="9555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16642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CE3973-B6D3-4F1B-980E-67A1524B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Illustration of CDF and PDF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635594-9E62-44C3-B75F-0A6306D6F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9E8F9EC-B677-4CA3-8AF3-5B96DC21B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207" y="685800"/>
            <a:ext cx="9043586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3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89F46-0E86-4DFC-83CD-E1C8F879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Probability Density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395385-F12E-482E-A5CC-37D02674B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AB86F6-1B93-44D8-9E7B-0A2BF1CBD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9FBE6A8-3240-4D4F-954D-1570D87DA31A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8BD0FCD-832C-411A-9C47-57628EF7BA4C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6571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90AF90-7C72-4B3E-8CFD-6DD7533D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Example: Exponential Distribution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5AB5D41-BE90-4635-B639-15CB9422F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4E4CC44-DE27-4B52-884C-FD3CF46D1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3B89EAB-33FD-4FD8-97C0-2C229670A3E7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1AB0577-6ACB-4354-9B36-D635E1BBB5DF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7142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DD85C8-9FCF-4F15-BF0C-A03FB225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Discrete R.V.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189B70-6E3B-4E39-B0DE-AE86B34BE2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2590800" cy="5105400"/>
              </a:xfrm>
            </p:spPr>
            <p:txBody>
              <a:bodyPr/>
              <a:lstStyle/>
              <a:p>
                <a:r>
                  <a:rPr lang="en-US" b="0" noProof="0" dirty="0"/>
                  <a:t>PMF </a:t>
                </a:r>
                <a:br>
                  <a:rPr lang="en-US" b="0" noProof="0" dirty="0"/>
                </a:b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b="0" i="1" noProof="0" dirty="0">
                    <a:latin typeface="Cambria Math" panose="02040503050406030204" pitchFamily="18" charset="0"/>
                  </a:rPr>
                  <a:t/>
                </a:r>
                <a:br>
                  <a:rPr lang="en-US" b="0" i="1" noProof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 with discretization constant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In practice, measurement accuracy may lead to discrete r.v.s, e.g.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en-US" noProof="0" dirty="0"/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189B70-6E3B-4E39-B0DE-AE86B34BE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2590800" cy="5105400"/>
              </a:xfrm>
              <a:blipFill>
                <a:blip r:embed="rId2"/>
                <a:stretch>
                  <a:fillRect l="-941" t="-477" r="-4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B8839E-5A11-47C5-9966-EB5A7CDA80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D7D9E0-DC5C-4AD0-AAC8-59889D478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252" y="0"/>
            <a:ext cx="8581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96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CA7173-9A2F-4323-8886-E9C9F1866A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Expected value, variance, standard deviation, coefficient of variation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57C77-153F-4A54-9B56-4C036FB9D6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96A1A-C7C2-407C-962C-9AFB1CA06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Expected Value and Moments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5392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Expected Value and Mean of a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6" name="Rectangle 2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random variable with PDF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and CDF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r.v</a:t>
                </a:r>
                <a:r>
                  <a:rPr lang="de-DE" dirty="0"/>
                  <a:t>.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; </a:t>
                </a:r>
                <a:r>
                  <a:rPr lang="de-DE" dirty="0" err="1"/>
                  <a:t>then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another</a:t>
                </a:r>
                <a:r>
                  <a:rPr lang="de-DE" dirty="0"/>
                  <a:t> </a:t>
                </a:r>
                <a:r>
                  <a:rPr lang="de-DE" dirty="0" err="1"/>
                  <a:t>r.v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  <a:p>
                <a:r>
                  <a:rPr lang="de-DE" b="1" dirty="0" err="1">
                    <a:solidFill>
                      <a:schemeClr val="accent5"/>
                    </a:solidFill>
                  </a:rPr>
                  <a:t>Expected</a:t>
                </a:r>
                <a:r>
                  <a:rPr lang="de-DE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b="1" dirty="0" err="1">
                    <a:solidFill>
                      <a:schemeClr val="accent5"/>
                    </a:solidFill>
                  </a:rPr>
                  <a:t>value</a:t>
                </a:r>
                <a:r>
                  <a:rPr lang="de-DE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defined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b="1" dirty="0">
                    <a:solidFill>
                      <a:schemeClr val="accent5"/>
                    </a:solidFill>
                  </a:rPr>
                  <a:t>Mean </a:t>
                </a:r>
                <a:r>
                  <a:rPr lang="de-DE" dirty="0" err="1"/>
                  <a:t>of</a:t>
                </a:r>
                <a:r>
                  <a:rPr lang="de-DE" dirty="0"/>
                  <a:t> a </a:t>
                </a:r>
                <a:r>
                  <a:rPr lang="de-DE" dirty="0" err="1"/>
                  <a:t>r.v</a:t>
                </a:r>
                <a:r>
                  <a:rPr lang="de-DE" dirty="0"/>
                  <a:t>.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: 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For</a:t>
                </a:r>
                <a:r>
                  <a:rPr lang="de-DE" dirty="0"/>
                  <a:t> a non-negative </a:t>
                </a:r>
                <a:r>
                  <a:rPr lang="de-DE" dirty="0" err="1"/>
                  <a:t>random</a:t>
                </a:r>
                <a:r>
                  <a:rPr lang="de-DE" dirty="0"/>
                  <a:t> variable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mean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also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derived</a:t>
                </a:r>
                <a:r>
                  <a:rPr lang="de-DE" dirty="0"/>
                  <a:t> </a:t>
                </a:r>
                <a:r>
                  <a:rPr lang="de-DE" dirty="0" err="1"/>
                  <a:t>using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complementary</a:t>
                </a:r>
                <a:r>
                  <a:rPr lang="de-DE" dirty="0"/>
                  <a:t> </a:t>
                </a:r>
                <a:r>
                  <a:rPr lang="de-DE" dirty="0" err="1"/>
                  <a:t>cumulative</a:t>
                </a:r>
                <a:r>
                  <a:rPr lang="de-DE" dirty="0"/>
                  <a:t> </a:t>
                </a:r>
                <a:r>
                  <a:rPr lang="de-DE" dirty="0" err="1"/>
                  <a:t>distribution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(CCDF)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lvl="2"/>
                <a:endParaRPr lang="de-DE" dirty="0"/>
              </a:p>
            </p:txBody>
          </p:sp>
        </mc:Choice>
        <mc:Fallback xmlns="">
          <p:sp>
            <p:nvSpPr>
              <p:cNvPr id="2150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D4BD069-F87F-4331-9A06-DBB395E66D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4832350" y="2890839"/>
            <a:ext cx="0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7C616F-0AFA-4F52-B266-3CFE42E50A88}"/>
                  </a:ext>
                </a:extLst>
              </p:cNvPr>
              <p:cNvSpPr/>
              <p:nvPr/>
            </p:nvSpPr>
            <p:spPr bwMode="auto">
              <a:xfrm>
                <a:off x="5029200" y="1752600"/>
                <a:ext cx="3733800" cy="95552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b="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7C616F-0AFA-4F52-B266-3CFE42E50A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29200" y="1752600"/>
                <a:ext cx="3733800" cy="9555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D8C3A8F-9381-4E23-94B3-F28BC0527686}"/>
                  </a:ext>
                </a:extLst>
              </p:cNvPr>
              <p:cNvSpPr/>
              <p:nvPr/>
            </p:nvSpPr>
            <p:spPr bwMode="auto">
              <a:xfrm>
                <a:off x="5016190" y="2902377"/>
                <a:ext cx="3733800" cy="95552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b="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D8C3A8F-9381-4E23-94B3-F28BC0527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16190" y="2902377"/>
                <a:ext cx="3733800" cy="9555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D9BB0360-D111-44DA-B57A-C1C8435484E6}"/>
                  </a:ext>
                </a:extLst>
              </p:cNvPr>
              <p:cNvSpPr/>
              <p:nvPr/>
            </p:nvSpPr>
            <p:spPr bwMode="auto">
              <a:xfrm>
                <a:off x="5016190" y="5073647"/>
                <a:ext cx="3733800" cy="95552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b="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D9BB0360-D111-44DA-B57A-C1C8435484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16190" y="5073647"/>
                <a:ext cx="3733800" cy="9555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8318D4E-29F0-447B-9B3E-909972ED9F64}"/>
              </a:ext>
            </a:extLst>
          </p:cNvPr>
          <p:cNvGrpSpPr/>
          <p:nvPr/>
        </p:nvGrpSpPr>
        <p:grpSpPr>
          <a:xfrm>
            <a:off x="9633997" y="2868537"/>
            <a:ext cx="2225325" cy="951427"/>
            <a:chOff x="9353669" y="2553773"/>
            <a:chExt cx="2225325" cy="9514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8ED0CE38-357A-4FD3-B6EE-F31BED13F509}"/>
                    </a:ext>
                  </a:extLst>
                </p:cNvPr>
                <p:cNvSpPr/>
                <p:nvPr/>
              </p:nvSpPr>
              <p:spPr bwMode="auto">
                <a:xfrm>
                  <a:off x="9369194" y="2890839"/>
                  <a:ext cx="2209800" cy="614361"/>
                </a:xfrm>
                <a:prstGeom prst="rect">
                  <a:avLst/>
                </a:prstGeom>
                <a:solidFill>
                  <a:schemeClr val="bg2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88900"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  <m:d>
                          <m:dPr>
                            <m:ctrlPr>
                              <a:rPr kumimoji="0" lang="de-DE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D4D4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de-DE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D4D4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</m:d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𝑑𝑡</m:t>
                        </m:r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𝑑𝐴</m:t>
                        </m:r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lang="en-US" sz="1200" b="0" dirty="0">
                    <a:solidFill>
                      <a:srgbClr val="4D4D4D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8ED0CE38-357A-4FD3-B6EE-F31BED13F5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9194" y="2890839"/>
                  <a:ext cx="2209800" cy="6143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6F322FF9-9279-4D08-B69E-948EFFEEB561}"/>
                </a:ext>
              </a:extLst>
            </p:cNvPr>
            <p:cNvSpPr txBox="1"/>
            <p:nvPr/>
          </p:nvSpPr>
          <p:spPr>
            <a:xfrm>
              <a:off x="9353669" y="2553773"/>
              <a:ext cx="1928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b="0" dirty="0" err="1">
                  <a:latin typeface="+mn-lt"/>
                </a:rPr>
                <a:t>Another</a:t>
              </a:r>
              <a:r>
                <a:rPr lang="de-DE" sz="1800" b="0" dirty="0">
                  <a:latin typeface="+mn-lt"/>
                </a:rPr>
                <a:t> </a:t>
              </a:r>
              <a:r>
                <a:rPr lang="de-DE" sz="1800" b="0" dirty="0" err="1">
                  <a:latin typeface="+mn-lt"/>
                </a:rPr>
                <a:t>notation</a:t>
              </a:r>
              <a:endParaRPr lang="en-US" sz="1800" b="0" dirty="0">
                <a:latin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Expected Value and Mean of a Discrete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6" name="Rectangle 2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discrete random variable with PMF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and CDF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r.v</a:t>
                </a:r>
                <a:r>
                  <a:rPr lang="de-DE" dirty="0"/>
                  <a:t>.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; </a:t>
                </a:r>
                <a:r>
                  <a:rPr lang="de-DE" dirty="0" err="1"/>
                  <a:t>then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another</a:t>
                </a:r>
                <a:r>
                  <a:rPr lang="de-DE" dirty="0"/>
                  <a:t> </a:t>
                </a:r>
                <a:r>
                  <a:rPr lang="de-DE" dirty="0" err="1"/>
                  <a:t>r.v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  <a:p>
                <a:r>
                  <a:rPr lang="de-DE" b="1" dirty="0" err="1">
                    <a:solidFill>
                      <a:schemeClr val="accent5"/>
                    </a:solidFill>
                  </a:rPr>
                  <a:t>Expected</a:t>
                </a:r>
                <a:r>
                  <a:rPr lang="de-DE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b="1" dirty="0" err="1">
                    <a:solidFill>
                      <a:schemeClr val="accent5"/>
                    </a:solidFill>
                  </a:rPr>
                  <a:t>value</a:t>
                </a:r>
                <a:r>
                  <a:rPr lang="de-DE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defined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b="1" dirty="0">
                    <a:solidFill>
                      <a:schemeClr val="accent5"/>
                    </a:solidFill>
                  </a:rPr>
                  <a:t>Mean </a:t>
                </a:r>
                <a:r>
                  <a:rPr lang="de-DE" dirty="0" err="1"/>
                  <a:t>of</a:t>
                </a:r>
                <a:r>
                  <a:rPr lang="de-DE" dirty="0"/>
                  <a:t> a </a:t>
                </a:r>
                <a:r>
                  <a:rPr lang="de-DE" dirty="0" err="1"/>
                  <a:t>r.v</a:t>
                </a:r>
                <a:r>
                  <a:rPr lang="de-DE" dirty="0"/>
                  <a:t>.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: 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For</a:t>
                </a:r>
                <a:r>
                  <a:rPr lang="de-DE" dirty="0"/>
                  <a:t> a non-negative </a:t>
                </a:r>
                <a:r>
                  <a:rPr lang="de-DE" dirty="0" err="1"/>
                  <a:t>random</a:t>
                </a:r>
                <a:r>
                  <a:rPr lang="de-DE" dirty="0"/>
                  <a:t> variable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mean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also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derived</a:t>
                </a:r>
                <a:r>
                  <a:rPr lang="de-DE" dirty="0"/>
                  <a:t> </a:t>
                </a:r>
                <a:r>
                  <a:rPr lang="de-DE" dirty="0" err="1"/>
                  <a:t>using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complementary</a:t>
                </a:r>
                <a:r>
                  <a:rPr lang="de-DE" dirty="0"/>
                  <a:t> </a:t>
                </a:r>
                <a:r>
                  <a:rPr lang="de-DE" dirty="0" err="1"/>
                  <a:t>cumulative</a:t>
                </a:r>
                <a:r>
                  <a:rPr lang="de-DE" dirty="0"/>
                  <a:t> </a:t>
                </a:r>
                <a:r>
                  <a:rPr lang="de-DE" dirty="0" err="1"/>
                  <a:t>distribution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(CCDF)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lvl="2"/>
                <a:endParaRPr lang="de-DE" dirty="0"/>
              </a:p>
            </p:txBody>
          </p:sp>
        </mc:Choice>
        <mc:Fallback xmlns="">
          <p:sp>
            <p:nvSpPr>
              <p:cNvPr id="2150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D4BD069-F87F-4331-9A06-DBB395E66D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4832350" y="2890839"/>
            <a:ext cx="0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7C616F-0AFA-4F52-B266-3CFE42E50A88}"/>
                  </a:ext>
                </a:extLst>
              </p:cNvPr>
              <p:cNvSpPr/>
              <p:nvPr/>
            </p:nvSpPr>
            <p:spPr bwMode="auto">
              <a:xfrm>
                <a:off x="5029200" y="1752600"/>
                <a:ext cx="3733800" cy="955520"/>
              </a:xfrm>
              <a:prstGeom prst="rect">
                <a:avLst/>
              </a:prstGeom>
              <a:solidFill>
                <a:srgbClr val="FFFFCC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A7C616F-0AFA-4F52-B266-3CFE42E50A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29200" y="1752600"/>
                <a:ext cx="3733800" cy="9555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D8C3A8F-9381-4E23-94B3-F28BC0527686}"/>
                  </a:ext>
                </a:extLst>
              </p:cNvPr>
              <p:cNvSpPr/>
              <p:nvPr/>
            </p:nvSpPr>
            <p:spPr bwMode="auto">
              <a:xfrm>
                <a:off x="5016190" y="2902377"/>
                <a:ext cx="3733800" cy="955520"/>
              </a:xfrm>
              <a:prstGeom prst="rect">
                <a:avLst/>
              </a:prstGeom>
              <a:solidFill>
                <a:srgbClr val="FFFFCC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D8C3A8F-9381-4E23-94B3-F28BC0527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16190" y="2902377"/>
                <a:ext cx="3733800" cy="9555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D9BB0360-D111-44DA-B57A-C1C8435484E6}"/>
                  </a:ext>
                </a:extLst>
              </p:cNvPr>
              <p:cNvSpPr/>
              <p:nvPr/>
            </p:nvSpPr>
            <p:spPr bwMode="auto">
              <a:xfrm>
                <a:off x="5016190" y="5073647"/>
                <a:ext cx="3733800" cy="955520"/>
              </a:xfrm>
              <a:prstGeom prst="rect">
                <a:avLst/>
              </a:prstGeom>
              <a:solidFill>
                <a:srgbClr val="FFFFCC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b="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D9BB0360-D111-44DA-B57A-C1C8435484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16190" y="5073647"/>
                <a:ext cx="3733800" cy="9555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30789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66F2D-4C9B-4A8B-AF97-5BE1F876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CCDF and Mean Value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12620A-3B39-447D-BC0E-CE8F3273A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noProof="0" dirty="0"/>
          </a:p>
          <a:p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1870F2-E7C1-4519-B0B3-8A8086048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61CE2A7-19AF-4ED1-BB72-A98823EBD26A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6881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96F45E31-33FF-4E08-B20C-BA04DE132CF8}"/>
              </a:ext>
            </a:extLst>
          </p:cNvPr>
          <p:cNvSpPr/>
          <p:nvPr/>
        </p:nvSpPr>
        <p:spPr bwMode="auto">
          <a:xfrm>
            <a:off x="381000" y="3733800"/>
            <a:ext cx="5715000" cy="2362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D7D88-7DB2-4D5B-931F-AC92ACCB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Chapter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E244C1-9E59-43E4-A58A-D96A5DA75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6019800" cy="5441950"/>
          </a:xfrm>
        </p:spPr>
        <p:txBody>
          <a:bodyPr>
            <a:normAutofit/>
          </a:bodyPr>
          <a:lstStyle/>
          <a:p>
            <a:pPr marL="0" indent="0" defTabSz="268288">
              <a:buNone/>
            </a:pPr>
            <a:r>
              <a:rPr lang="en-US" sz="1800" b="1" noProof="0" dirty="0">
                <a:solidFill>
                  <a:schemeClr val="accent5"/>
                </a:solidFill>
              </a:rPr>
              <a:t>2  Fundamentals and Prerequisites</a:t>
            </a:r>
          </a:p>
          <a:p>
            <a:pPr marL="0" indent="0" defTabSz="268288">
              <a:buNone/>
            </a:pPr>
            <a:r>
              <a:rPr lang="en-US" sz="1600" noProof="0" dirty="0"/>
              <a:t>	2.1 Little’s Theorem and General Results</a:t>
            </a:r>
          </a:p>
          <a:p>
            <a:pPr marL="0" indent="0" defTabSz="268288">
              <a:buNone/>
            </a:pPr>
            <a:r>
              <a:rPr lang="en-US" sz="1600" noProof="0" dirty="0"/>
              <a:t>		2.1.1 Little’s Law in Finite Systems with Blocking </a:t>
            </a:r>
          </a:p>
          <a:p>
            <a:pPr marL="0" indent="0" defTabSz="268288">
              <a:buNone/>
            </a:pPr>
            <a:r>
              <a:rPr lang="en-US" sz="1600" noProof="0" dirty="0"/>
              <a:t>		2.1.2 Example: Multiclass Systems</a:t>
            </a:r>
          </a:p>
          <a:p>
            <a:pPr marL="0" indent="0" defTabSz="268288">
              <a:buNone/>
            </a:pPr>
            <a:r>
              <a:rPr lang="en-US" sz="1600" noProof="0" dirty="0"/>
              <a:t>		2.1.3 Example: Balking</a:t>
            </a:r>
          </a:p>
          <a:p>
            <a:pPr marL="0" indent="0" defTabSz="268288">
              <a:buNone/>
            </a:pPr>
            <a:r>
              <a:rPr lang="en-US" sz="1600" noProof="0" dirty="0"/>
              <a:t>		2.1.4 The Utilization Law</a:t>
            </a:r>
          </a:p>
          <a:p>
            <a:pPr marL="0" indent="0" defTabSz="268288">
              <a:buNone/>
            </a:pPr>
            <a:r>
              <a:rPr lang="en-US" sz="1600" noProof="0" dirty="0"/>
              <a:t>		2.1.5 Assumptions and Limits of Little’s Law </a:t>
            </a:r>
          </a:p>
          <a:p>
            <a:pPr marL="0" indent="0" defTabSz="268288">
              <a:buNone/>
            </a:pPr>
            <a:r>
              <a:rPr lang="en-US" sz="1600" noProof="0" dirty="0"/>
              <a:t>		2.1.6 General Results for GI/GI/n Delay Systems</a:t>
            </a:r>
          </a:p>
          <a:p>
            <a:pPr marL="0" indent="0" defTabSz="268288">
              <a:buNone/>
            </a:pPr>
            <a:r>
              <a:rPr lang="en-US" sz="1600" noProof="0" dirty="0"/>
              <a:t>		2.1.7 Loss Formula for GI/GI/n-S Loss Systems</a:t>
            </a:r>
          </a:p>
          <a:p>
            <a:pPr marL="0" indent="0" defTabSz="268288">
              <a:buNone/>
            </a:pPr>
            <a:endParaRPr lang="en-US" sz="1600" noProof="0" dirty="0"/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kern="0" noProof="0" dirty="0">
                <a:solidFill>
                  <a:schemeClr val="accent5"/>
                </a:solidFill>
              </a:rPr>
              <a:t>	</a:t>
            </a:r>
            <a:r>
              <a:rPr lang="en-US" sz="1600" b="0" kern="0" noProof="0" dirty="0"/>
              <a:t>2.2 Probabilities and Random Variables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2.2.1 Random Experiments and Probabilities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2.2.2 Other Terms and Properties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2.2.3 Random Variable, Distribution, Distribution Function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2.2.4 Expected Value and Moments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2.2.5 Functions of Random Variables and Inequalities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2.2.6 Functions of Two Random Variables</a:t>
            </a:r>
          </a:p>
          <a:p>
            <a:pPr marL="0" indent="0" defTabSz="268288">
              <a:buNone/>
            </a:pPr>
            <a:endParaRPr lang="en-US" sz="16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C8EAEF-4811-4435-A845-96024A075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177FE94-D9F7-4637-AB61-979750C6F81A}"/>
              </a:ext>
            </a:extLst>
          </p:cNvPr>
          <p:cNvSpPr txBox="1">
            <a:spLocks/>
          </p:cNvSpPr>
          <p:nvPr/>
        </p:nvSpPr>
        <p:spPr>
          <a:xfrm>
            <a:off x="6248400" y="914400"/>
            <a:ext cx="5715000" cy="510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400">
                <a:solidFill>
                  <a:srgbClr val="4D4D4D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 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 defTabSz="268288">
              <a:buFont typeface="Wingdings 3" pitchFamily="18" charset="2"/>
              <a:buNone/>
            </a:pPr>
            <a:r>
              <a:rPr lang="en-US" sz="1600" kern="0" dirty="0">
                <a:solidFill>
                  <a:schemeClr val="accent5"/>
                </a:solidFill>
              </a:rPr>
              <a:t>	</a:t>
            </a:r>
            <a:endParaRPr lang="en-US" sz="1800" kern="0" dirty="0">
              <a:solidFill>
                <a:schemeClr val="accent5"/>
              </a:solidFill>
            </a:endParaRP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2.3 Transform Methods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2.3.1 Generating Function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2.3.2 Laplace and Laplace-</a:t>
            </a:r>
            <a:r>
              <a:rPr lang="en-US" sz="1600" b="0" kern="0" dirty="0" err="1"/>
              <a:t>Stieltjes</a:t>
            </a:r>
            <a:r>
              <a:rPr lang="en-US" sz="1600" b="0" kern="0" dirty="0"/>
              <a:t> Transforms</a:t>
            </a:r>
          </a:p>
          <a:p>
            <a:pPr marL="0" indent="0" defTabSz="268288">
              <a:buFont typeface="Wingdings 3" pitchFamily="18" charset="2"/>
              <a:buNone/>
            </a:pPr>
            <a:endParaRPr lang="en-US" sz="1600" b="0" kern="0" dirty="0"/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2.4 Some Important Distributions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2.4.1 Discrete Distributions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2.4.2 Continuous Distributions 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2.4.3 Relationship between Continuous and Discrete 				    Distribution</a:t>
            </a:r>
          </a:p>
        </p:txBody>
      </p:sp>
    </p:spTree>
    <p:extLst>
      <p:ext uri="{BB962C8B-B14F-4D97-AF65-F5344CB8AC3E}">
        <p14:creationId xmlns:p14="http://schemas.microsoft.com/office/powerpoint/2010/main" val="619907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(Ordinary) Moments and Central Moments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2" name="Rectangle 5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de-DE" b="1" dirty="0">
                    <a:solidFill>
                      <a:schemeClr val="accent5"/>
                    </a:solidFill>
                  </a:rPr>
                  <a:t>-</a:t>
                </a:r>
                <a:r>
                  <a:rPr lang="de-DE" b="1" dirty="0" err="1">
                    <a:solidFill>
                      <a:schemeClr val="accent5"/>
                    </a:solidFill>
                  </a:rPr>
                  <a:t>th</a:t>
                </a:r>
                <a:r>
                  <a:rPr lang="de-DE" b="1" dirty="0">
                    <a:solidFill>
                      <a:schemeClr val="accent5"/>
                    </a:solidFill>
                  </a:rPr>
                  <a:t> (</a:t>
                </a:r>
                <a:r>
                  <a:rPr lang="de-DE" b="1" dirty="0" err="1">
                    <a:solidFill>
                      <a:schemeClr val="accent5"/>
                    </a:solidFill>
                  </a:rPr>
                  <a:t>ordinary</a:t>
                </a:r>
                <a:r>
                  <a:rPr lang="de-DE" b="1" dirty="0">
                    <a:solidFill>
                      <a:schemeClr val="accent5"/>
                    </a:solidFill>
                  </a:rPr>
                  <a:t>) </a:t>
                </a:r>
                <a:r>
                  <a:rPr lang="de-DE" b="1" dirty="0" err="1">
                    <a:solidFill>
                      <a:schemeClr val="accent5"/>
                    </a:solidFill>
                  </a:rPr>
                  <a:t>moment</a:t>
                </a:r>
                <a:r>
                  <a:rPr lang="de-DE" dirty="0"/>
                  <a:t>: </a:t>
                </a:r>
                <a:r>
                  <a:rPr lang="de-DE" dirty="0" err="1"/>
                  <a:t>expected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) = </m:t>
                    </m:r>
                    <m:sSup>
                      <m:sSup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dirty="0" err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=0,1,2,…</m:t>
                    </m:r>
                  </m:oMath>
                </a14:m>
                <a:r>
                  <a:rPr lang="de-DE" dirty="0"/>
                  <a:t> 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b="1" i="1" dirty="0">
                  <a:solidFill>
                    <a:schemeClr val="accent5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de-DE" b="1" dirty="0">
                    <a:solidFill>
                      <a:schemeClr val="accent5"/>
                    </a:solidFill>
                  </a:rPr>
                  <a:t>-</a:t>
                </a:r>
                <a:r>
                  <a:rPr lang="de-DE" b="1" dirty="0" err="1">
                    <a:solidFill>
                      <a:schemeClr val="accent5"/>
                    </a:solidFill>
                  </a:rPr>
                  <a:t>th</a:t>
                </a:r>
                <a:r>
                  <a:rPr lang="de-DE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b="1" dirty="0" err="1">
                    <a:solidFill>
                      <a:schemeClr val="accent5"/>
                    </a:solidFill>
                  </a:rPr>
                  <a:t>central</a:t>
                </a:r>
                <a:r>
                  <a:rPr lang="de-DE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b="1" dirty="0" err="1">
                    <a:solidFill>
                      <a:schemeClr val="accent5"/>
                    </a:solidFill>
                  </a:rPr>
                  <a:t>moment</a:t>
                </a:r>
                <a:r>
                  <a:rPr lang="de-DE" dirty="0"/>
                  <a:t>: </a:t>
                </a:r>
                <a:r>
                  <a:rPr lang="de-DE" dirty="0" err="1"/>
                  <a:t>expected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) =</m:t>
                    </m:r>
                    <m:sSup>
                      <m:sSup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de-DE" dirty="0"/>
                  <a:t> for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=0,1,2,…</m:t>
                    </m:r>
                  </m:oMath>
                </a14:m>
                <a:r>
                  <a:rPr lang="de-DE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2532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526CC24-4BFD-4A0A-9FBE-AC0F18FAB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30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B33BEAAC-6190-4485-8A44-3945D794B2C2}"/>
                  </a:ext>
                </a:extLst>
              </p:cNvPr>
              <p:cNvSpPr/>
              <p:nvPr/>
            </p:nvSpPr>
            <p:spPr bwMode="auto">
              <a:xfrm>
                <a:off x="3657600" y="1524000"/>
                <a:ext cx="4876800" cy="95552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b="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B33BEAAC-6190-4485-8A44-3945D794B2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7600" y="1524000"/>
                <a:ext cx="4876800" cy="9555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CF2A60CB-D9C9-43D3-B666-9487D23D76A1}"/>
                  </a:ext>
                </a:extLst>
              </p:cNvPr>
              <p:cNvSpPr/>
              <p:nvPr/>
            </p:nvSpPr>
            <p:spPr bwMode="auto">
              <a:xfrm>
                <a:off x="3505200" y="3733800"/>
                <a:ext cx="5181600" cy="95552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2000" b="0" i="1" dirty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b="0" i="1" dirty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de-DE" sz="2000" b="0" i="1" dirty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sz="2000" b="0" i="1" dirty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dirty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2000" b="0" i="1" dirty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lang="de-DE" sz="2000" b="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2000" b="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b="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de-DE" sz="2000" b="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sz="2000" b="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2000" b="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de-DE" sz="2000" b="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de-DE" sz="2000" b="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CF2A60CB-D9C9-43D3-B666-9487D23D7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5200" y="3733800"/>
                <a:ext cx="5181600" cy="9555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96924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Variance, Standard Deviation, Coefficient of Variation</a:t>
            </a:r>
          </a:p>
        </p:txBody>
      </p:sp>
      <p:sp>
        <p:nvSpPr>
          <p:cNvPr id="2355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>
                <a:solidFill>
                  <a:schemeClr val="accent5"/>
                </a:solidFill>
              </a:rPr>
              <a:t>Variance</a:t>
            </a:r>
            <a:r>
              <a:rPr lang="de-DE" b="1" dirty="0">
                <a:solidFill>
                  <a:schemeClr val="accent5"/>
                </a:solidFill>
              </a:rPr>
              <a:t> </a:t>
            </a:r>
            <a:r>
              <a:rPr lang="de-DE" dirty="0"/>
              <a:t>(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moment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b="1" dirty="0">
                <a:solidFill>
                  <a:schemeClr val="accent5"/>
                </a:solidFill>
              </a:rPr>
              <a:t>Standard </a:t>
            </a:r>
            <a:r>
              <a:rPr lang="de-DE" b="1" dirty="0" err="1">
                <a:solidFill>
                  <a:schemeClr val="accent5"/>
                </a:solidFill>
              </a:rPr>
              <a:t>deviation</a:t>
            </a:r>
            <a:endParaRPr lang="de-DE" b="1" dirty="0">
              <a:solidFill>
                <a:schemeClr val="accent5"/>
              </a:solidFill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b="1" dirty="0" err="1">
                <a:solidFill>
                  <a:schemeClr val="accent5"/>
                </a:solidFill>
              </a:rPr>
              <a:t>Coefficient</a:t>
            </a:r>
            <a:r>
              <a:rPr lang="de-DE" b="1" dirty="0">
                <a:solidFill>
                  <a:schemeClr val="accent5"/>
                </a:solidFill>
              </a:rPr>
              <a:t> </a:t>
            </a:r>
            <a:r>
              <a:rPr lang="de-DE" b="1" dirty="0" err="1">
                <a:solidFill>
                  <a:schemeClr val="accent5"/>
                </a:solidFill>
              </a:rPr>
              <a:t>of</a:t>
            </a:r>
            <a:r>
              <a:rPr lang="de-DE" b="1" dirty="0">
                <a:solidFill>
                  <a:schemeClr val="accent5"/>
                </a:solidFill>
              </a:rPr>
              <a:t> </a:t>
            </a:r>
            <a:r>
              <a:rPr lang="de-DE" b="1" dirty="0" err="1">
                <a:solidFill>
                  <a:schemeClr val="accent5"/>
                </a:solidFill>
              </a:rPr>
              <a:t>variation</a:t>
            </a:r>
            <a:endParaRPr lang="de-DE" b="1" dirty="0">
              <a:solidFill>
                <a:schemeClr val="accent5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1629F63-8C4C-454E-BF2B-2852B0E55C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31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EFD8DA36-0446-47A8-82DE-BC305713B8DF}"/>
                  </a:ext>
                </a:extLst>
              </p:cNvPr>
              <p:cNvSpPr/>
              <p:nvPr/>
            </p:nvSpPr>
            <p:spPr bwMode="auto">
              <a:xfrm>
                <a:off x="6107151" y="990600"/>
                <a:ext cx="6095998" cy="1371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𝑉𝐴𝑅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2000" b="0" i="1" dirty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b="0" i="1" dirty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de-DE" sz="2000" b="0" i="1" dirty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sz="2000" b="0" i="1" dirty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dirty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2000" b="0" i="1" dirty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r>
                  <a:rPr lang="de-DE" sz="2000" b="0" i="1" dirty="0">
                    <a:solidFill>
                      <a:srgbClr val="4D4D4D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de-DE" sz="2000" b="0" i="1" dirty="0">
                    <a:solidFill>
                      <a:srgbClr val="4D4D4D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20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de-DE" sz="20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de-DE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de-DE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de-DE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20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de-DE" sz="20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de-DE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de-DE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de-DE" sz="20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0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de-DE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i="1" dirty="0">
                    <a:solidFill>
                      <a:srgbClr val="4D4D4D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88900">
                  <a:lnSpc>
                    <a:spcPct val="150000"/>
                  </a:lnSpc>
                </a:pPr>
                <a:r>
                  <a:rPr lang="en-US" sz="2000" b="0" dirty="0">
                    <a:solidFill>
                      <a:srgbClr val="4D4D4D"/>
                    </a:solidFill>
                    <a:latin typeface="+mj-lt"/>
                  </a:rPr>
                  <a:t>with</a:t>
                </a:r>
                <a:r>
                  <a:rPr lang="en-US" sz="2000" b="0" i="1" dirty="0">
                    <a:solidFill>
                      <a:srgbClr val="4D4D4D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dirty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b="0" i="1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EFD8DA36-0446-47A8-82DE-BC305713B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07151" y="990600"/>
                <a:ext cx="6095998" cy="1371600"/>
              </a:xfrm>
              <a:prstGeom prst="rect">
                <a:avLst/>
              </a:prstGeom>
              <a:blipFill>
                <a:blip r:embed="rId4"/>
                <a:stretch>
                  <a:fillRect b="-9778"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58D05AEC-6627-41BF-BEC5-A18289C96AA7}"/>
                  </a:ext>
                </a:extLst>
              </p:cNvPr>
              <p:cNvSpPr/>
              <p:nvPr/>
            </p:nvSpPr>
            <p:spPr bwMode="auto">
              <a:xfrm>
                <a:off x="609600" y="2951240"/>
                <a:ext cx="3276600" cy="95552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𝑆𝑇𝐷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VAR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rad>
                    </m:oMath>
                  </m:oMathPara>
                </a14:m>
                <a:endParaRPr lang="en-US" sz="20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58D05AEC-6627-41BF-BEC5-A18289C96A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951240"/>
                <a:ext cx="3276600" cy="9555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9E433309-3F98-448F-A1E4-ADD74BB404D7}"/>
                  </a:ext>
                </a:extLst>
              </p:cNvPr>
              <p:cNvSpPr/>
              <p:nvPr/>
            </p:nvSpPr>
            <p:spPr bwMode="auto">
              <a:xfrm>
                <a:off x="609600" y="1309920"/>
                <a:ext cx="3276600" cy="95552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𝑉𝐴𝑅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9E433309-3F98-448F-A1E4-ADD74BB404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1309920"/>
                <a:ext cx="3276600" cy="9555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B1DE7500-CAE0-4D52-8441-64EB5BA2AA41}"/>
                  </a:ext>
                </a:extLst>
              </p:cNvPr>
              <p:cNvSpPr/>
              <p:nvPr/>
            </p:nvSpPr>
            <p:spPr bwMode="auto">
              <a:xfrm>
                <a:off x="609600" y="4620438"/>
                <a:ext cx="3276600" cy="95552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𝑆𝑇𝐷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sz="20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B1DE7500-CAE0-4D52-8441-64EB5BA2AA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4620438"/>
                <a:ext cx="3276600" cy="9555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94932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CA7173-9A2F-4323-8886-E9C9F1866A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Functions of a single R.V., Jensen‘s inequality, Markov‘s inequality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57C77-153F-4A54-9B56-4C036FB9D6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96A1A-C7C2-407C-962C-9AFB1CA06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Functions of Random Variables and Inequalities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5180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5E7B4A-9F08-430C-8541-FA45101F3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Function of a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735B2F-E242-456D-ADF5-8D1BDC49F7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11201400" cy="5105400"/>
              </a:xfrm>
            </p:spPr>
            <p:txBody>
              <a:bodyPr/>
              <a:lstStyle/>
              <a:p>
                <a:r>
                  <a:rPr lang="en-US" noProof="0" dirty="0"/>
                  <a:t>Random variable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noProof="0" dirty="0"/>
                  <a:t> is mapped to a </a:t>
                </a:r>
                <a:r>
                  <a:rPr lang="en-US" noProof="0" dirty="0" err="1"/>
                  <a:t>r.v.</a:t>
                </a: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 with function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noProof="0" dirty="0"/>
                  <a:t> with inverse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noProof="0" dirty="0"/>
              </a:p>
              <a:p>
                <a:pPr lvl="1"/>
                <a:r>
                  <a:rPr lang="en-US" noProof="0" dirty="0" err="1"/>
                  <a:t>r.v.</a:t>
                </a: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noProof="0" dirty="0"/>
              </a:p>
              <a:p>
                <a:pPr lvl="1"/>
                <a:r>
                  <a:rPr lang="en-US" noProof="0" dirty="0"/>
                  <a:t>CDF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noProof="0" dirty="0"/>
              </a:p>
              <a:p>
                <a:pPr lvl="1"/>
                <a:r>
                  <a:rPr lang="en-US" noProof="0" dirty="0"/>
                  <a:t>PDF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Example 1: energy consumption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noProof="0" dirty="0"/>
                  <a:t> is a linear function of the sojourn time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noProof="0" dirty="0"/>
                  <a:t> of IoT packets when transmitting over the air interface,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𝑎𝑊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noProof="0" dirty="0"/>
                  <a:t> with constants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noProof="0" dirty="0"/>
              </a:p>
              <a:p>
                <a:r>
                  <a:rPr lang="en-US" noProof="0" dirty="0"/>
                  <a:t>Example 2: number of video stalls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noProof="0" dirty="0"/>
                  <a:t> is mapped to QoE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noProof="0" dirty="0"/>
                  <a:t> with  nonlinear function,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 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In general</a:t>
                </a:r>
                <a:r>
                  <a:rPr lang="en-US" noProof="0" dirty="0"/>
                  <a:t>: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735B2F-E242-456D-ADF5-8D1BDC49F7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1201400" cy="5105400"/>
              </a:xfrm>
              <a:blipFill>
                <a:blip r:embed="rId2"/>
                <a:stretch>
                  <a:fillRect l="-218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9BF32D-2E9C-4DDB-B184-4508E6C79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49F61388-77EA-46C9-8AB4-CD725687F66B}"/>
                  </a:ext>
                </a:extLst>
              </p:cNvPr>
              <p:cNvSpPr/>
              <p:nvPr/>
            </p:nvSpPr>
            <p:spPr bwMode="auto">
              <a:xfrm>
                <a:off x="2209800" y="4648200"/>
                <a:ext cx="3733800" cy="6096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000" b="0" i="1" ker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ker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ker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de-DE" sz="2000" b="0" i="1" ker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ker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ker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ker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sz="2000" b="0" i="1" ker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ker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de-DE" sz="2000" b="0" i="1" ker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de-DE" sz="2000" b="0" i="1" ker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2000" b="0" i="1" ker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ker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2000" b="0" i="1" ker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ker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49F61388-77EA-46C9-8AB4-CD725687F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800" y="4648200"/>
                <a:ext cx="3733800" cy="609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8774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65B8B7-B904-4F59-866D-31A81811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ACC241-8614-40F6-8B89-4579A3572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7A7119B-21C8-41C0-9F51-03F497FA7554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75887B8-5B15-4CC0-8867-8071AB096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42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6D919057-4A26-4621-B56F-477A44A34812}"/>
              </a:ext>
            </a:extLst>
          </p:cNvPr>
          <p:cNvSpPr/>
          <p:nvPr/>
        </p:nvSpPr>
        <p:spPr bwMode="auto">
          <a:xfrm>
            <a:off x="672176" y="3581400"/>
            <a:ext cx="4876800" cy="5095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88900" algn="ctr"/>
            <a:endParaRPr lang="en-US" b="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B00FEAB-4DDF-4A7B-9539-8F62CC8B8219}"/>
              </a:ext>
            </a:extLst>
          </p:cNvPr>
          <p:cNvSpPr/>
          <p:nvPr/>
        </p:nvSpPr>
        <p:spPr bwMode="auto">
          <a:xfrm>
            <a:off x="672176" y="1600200"/>
            <a:ext cx="4876800" cy="5095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88900" algn="ctr"/>
            <a:endParaRPr lang="en-US" b="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Jensen‘s Inequality for Mean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6" name="Rectangle 2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Jensen‘s </a:t>
                </a:r>
                <a:r>
                  <a:rPr lang="de-DE" dirty="0" err="1"/>
                  <a:t>inequality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valid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discrete</a:t>
                </a:r>
                <a:r>
                  <a:rPr lang="de-DE" dirty="0"/>
                  <a:t> and </a:t>
                </a:r>
                <a:r>
                  <a:rPr lang="de-DE" dirty="0" err="1"/>
                  <a:t>continuous</a:t>
                </a:r>
                <a:r>
                  <a:rPr lang="de-DE" dirty="0"/>
                  <a:t> </a:t>
                </a:r>
                <a:r>
                  <a:rPr lang="de-DE" dirty="0" err="1"/>
                  <a:t>r.v.s</a:t>
                </a:r>
                <a:endParaRPr lang="de-DE" dirty="0"/>
              </a:p>
              <a:p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de-DE">
                        <a:latin typeface="Cambria Math" panose="02040503050406030204" pitchFamily="18" charset="0"/>
                      </a:rPr>
                      <m:t>≤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convex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de-DE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monotonically</a:t>
                </a:r>
                <a:r>
                  <a:rPr lang="de-DE" dirty="0"/>
                  <a:t> </a:t>
                </a:r>
                <a:r>
                  <a:rPr lang="de-DE" dirty="0" err="1"/>
                  <a:t>decreasing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endParaRPr lang="de-DE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a </a:t>
                </a:r>
                <a:r>
                  <a:rPr lang="de-DE" dirty="0" err="1"/>
                  <a:t>convex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de-DE">
                        <a:latin typeface="Cambria Math" panose="02040503050406030204" pitchFamily="18" charset="0"/>
                      </a:rPr>
                      <m:t>≥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concave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de-DE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monotonically</a:t>
                </a:r>
                <a:r>
                  <a:rPr lang="de-DE" dirty="0"/>
                  <a:t> </a:t>
                </a:r>
                <a:r>
                  <a:rPr lang="de-DE" dirty="0" err="1"/>
                  <a:t>increasing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endParaRPr lang="de-DE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a </a:t>
                </a:r>
                <a:r>
                  <a:rPr lang="de-DE" dirty="0" err="1"/>
                  <a:t>concave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Linear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dirty="0"/>
                  <a:t>: Then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𝑎𝑋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𝑎𝐸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de-DE" dirty="0"/>
                  <a:t>                   </a:t>
                </a:r>
              </a:p>
            </p:txBody>
          </p:sp>
        </mc:Choice>
        <mc:Fallback xmlns="">
          <p:sp>
            <p:nvSpPr>
              <p:cNvPr id="2150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B219026-F614-481E-BAEA-58B3F5815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35</a:t>
            </a:fld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A1E01AE-D6C9-4E8C-96B9-23597D74F8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96200" y="1219200"/>
            <a:ext cx="3788312" cy="28319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6961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7FA4D77A-D3B8-4030-8A2E-A6AB43AA63D9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297BBD-7512-49CA-86CF-8C2472B4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Example: Network Throughput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357CBD-7687-4C5C-9867-14EC25730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77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BC6E08-32D0-488A-8F62-9F656D27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Example: QoE of Video Streaming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EF0DCA-12CC-445D-9DDE-319594A91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0E6839-0EFD-4DD8-B4BB-932FBB1406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9FBE6A8-3240-4D4F-954D-1570D87DA31A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06E5505-170B-456C-B730-364D9139D337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3510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4">
            <a:extLst>
              <a:ext uri="{FF2B5EF4-FFF2-40B4-BE49-F238E27FC236}">
                <a16:creationId xmlns:a16="http://schemas.microsoft.com/office/drawing/2014/main" id="{4AA6BCA0-0706-4DAC-93CD-9AA3915B0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819486"/>
            <a:ext cx="2209799" cy="498474"/>
          </a:xfrm>
          <a:prstGeom prst="rect">
            <a:avLst/>
          </a:prstGeom>
          <a:solidFill>
            <a:srgbClr val="FFFFCC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9C9E6B62-25AD-40A5-A047-5FBBC02E6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6099" y="4258154"/>
            <a:ext cx="50672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endParaRPr lang="de-DE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1066801" y="2362200"/>
            <a:ext cx="2057400" cy="498474"/>
          </a:xfrm>
          <a:prstGeom prst="rect">
            <a:avLst/>
          </a:prstGeom>
          <a:solidFill>
            <a:srgbClr val="FFFFCC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Markov‘s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6" name="Rectangle 2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Relation between the probability that a non-negative random variable is larger than a certain 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en-US" dirty="0"/>
                  <a:t> and its mean value.</a:t>
                </a:r>
              </a:p>
              <a:p>
                <a:endParaRPr lang="de-DE" dirty="0"/>
              </a:p>
              <a:p>
                <a:r>
                  <a:rPr lang="de-DE" b="1" dirty="0" err="1">
                    <a:solidFill>
                      <a:schemeClr val="accent5"/>
                    </a:solidFill>
                  </a:rPr>
                  <a:t>Markov‘s</a:t>
                </a:r>
                <a:r>
                  <a:rPr lang="de-DE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b="1" dirty="0" err="1">
                    <a:solidFill>
                      <a:schemeClr val="accent5"/>
                    </a:solidFill>
                  </a:rPr>
                  <a:t>Inequality</a:t>
                </a:r>
                <a:endParaRPr lang="de-DE" b="1" dirty="0">
                  <a:solidFill>
                    <a:schemeClr val="accent5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de-DE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de-DE" smtClean="0">
                        <a:latin typeface="Cambria Math" panose="02040503050406030204" pitchFamily="18" charset="0"/>
                      </a:rPr>
                      <m:t>  ≤  </m:t>
                    </m:r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num>
                      <m:den>
                        <m:r>
                          <a:rPr lang="de-DE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de-DE" dirty="0"/>
                  <a:t>  for </a:t>
                </a:r>
                <a14:m>
                  <m:oMath xmlns:m="http://schemas.openxmlformats.org/officeDocument/2006/math">
                    <m:r>
                      <a:rPr lang="de-DE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dirty="0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de-DE" dirty="0"/>
                  <a:t>and </a:t>
                </a:r>
                <a14:m>
                  <m:oMath xmlns:m="http://schemas.openxmlformats.org/officeDocument/2006/math">
                    <m:r>
                      <a:rPr lang="de-DE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de-DE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dirty="0" smtClean="0">
                        <a:latin typeface="Cambria Math" panose="02040503050406030204" pitchFamily="18" charset="0"/>
                      </a:rPr>
                      <m:t>]&lt;∞</m:t>
                    </m:r>
                  </m:oMath>
                </a14:m>
                <a:endParaRPr lang="de-DE" dirty="0"/>
              </a:p>
              <a:p>
                <a:pPr lvl="1"/>
                <a:endParaRPr lang="de-DE" dirty="0"/>
              </a:p>
              <a:p>
                <a:pPr lvl="1"/>
                <a:r>
                  <a:rPr lang="en-US" dirty="0"/>
                  <a:t>Probability that the random variable is </a:t>
                </a:r>
                <a:br>
                  <a:rPr lang="en-US" dirty="0"/>
                </a:br>
                <a:r>
                  <a:rPr lang="en-US" dirty="0"/>
                  <a:t>larger than the c-fold of the mean value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de-DE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de-DE" smtClean="0">
                            <a:latin typeface="Cambria Math" panose="02040503050406030204" pitchFamily="18" charset="0"/>
                          </a:rPr>
                          <m:t>𝑐𝐸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de-DE" smtClean="0">
                        <a:latin typeface="Cambria Math" panose="02040503050406030204" pitchFamily="18" charset="0"/>
                      </a:rPr>
                      <m:t> ≤ </m:t>
                    </m:r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</a:p>
              <a:p>
                <a:pPr lvl="1"/>
                <a:endParaRPr lang="de-DE" dirty="0"/>
              </a:p>
              <a:p>
                <a:r>
                  <a:rPr lang="de-DE" dirty="0"/>
                  <a:t>Note: </a:t>
                </a: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distribution</a:t>
                </a:r>
                <a:r>
                  <a:rPr lang="de-DE" dirty="0"/>
                  <a:t> </a:t>
                </a:r>
                <a:br>
                  <a:rPr lang="de-DE" dirty="0"/>
                </a:b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requierd</a:t>
                </a:r>
                <a:endParaRPr lang="de-DE" dirty="0"/>
              </a:p>
            </p:txBody>
          </p:sp>
        </mc:Choice>
        <mc:Fallback xmlns="">
          <p:sp>
            <p:nvSpPr>
              <p:cNvPr id="2150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A2E208F-A82F-4352-A11C-73729741A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38</a:t>
            </a:fld>
            <a:endParaRPr lang="en-GB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1DFA579-98ED-445A-9C8C-07EFDF46F01A}"/>
              </a:ext>
            </a:extLst>
          </p:cNvPr>
          <p:cNvGrpSpPr/>
          <p:nvPr/>
        </p:nvGrpSpPr>
        <p:grpSpPr>
          <a:xfrm>
            <a:off x="7010400" y="2838372"/>
            <a:ext cx="4417267" cy="3302159"/>
            <a:chOff x="7010400" y="2838372"/>
            <a:chExt cx="4417267" cy="3302159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986B0B57-B238-4D74-9525-60A6640F7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10400" y="2838372"/>
              <a:ext cx="4417267" cy="3302159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3826EC4-AC43-4C4B-B027-D24625147A17}"/>
                </a:ext>
              </a:extLst>
            </p:cNvPr>
            <p:cNvSpPr txBox="1"/>
            <p:nvPr/>
          </p:nvSpPr>
          <p:spPr>
            <a:xfrm>
              <a:off x="9067800" y="5715000"/>
              <a:ext cx="9906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sz="1600" b="0" dirty="0" err="1">
                  <a:latin typeface="+mn-lt"/>
                </a:rPr>
                <a:t>factor</a:t>
              </a:r>
              <a:r>
                <a:rPr lang="de-DE" sz="1600" b="0" dirty="0">
                  <a:latin typeface="+mn-lt"/>
                </a:rPr>
                <a:t> c</a:t>
              </a:r>
              <a:endParaRPr lang="en-US" sz="1600" b="0" dirty="0">
                <a:latin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32043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CA7173-9A2F-4323-8886-E9C9F1866A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Moments, correlation coefficient, sum, difference, maximum, minimum of r.v.s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957C77-153F-4A54-9B56-4C036FB9D6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96A1A-C7C2-407C-962C-9AFB1CA06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Functions of Two Random Variables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1554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Random Experiments and Probabilities</a:t>
            </a:r>
          </a:p>
        </p:txBody>
      </p:sp>
    </p:spTree>
    <p:extLst>
      <p:ext uri="{BB962C8B-B14F-4D97-AF65-F5344CB8AC3E}">
        <p14:creationId xmlns:p14="http://schemas.microsoft.com/office/powerpoint/2010/main" val="596626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Two-dimensional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700" name="Rectangle 4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General case: multi-dimensional r.v.s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noProof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noProof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noProof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noProof="0" dirty="0" err="1"/>
                  <a:t>arbitray</a:t>
                </a:r>
                <a:r>
                  <a:rPr lang="en-US" noProof="0" dirty="0"/>
                  <a:t>, non-negative r.v.s</a:t>
                </a:r>
              </a:p>
              <a:p>
                <a:pPr lvl="1"/>
                <a:r>
                  <a:rPr lang="en-US" noProof="0" dirty="0"/>
                  <a:t>joint event: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noProof="0" dirty="0"/>
              </a:p>
              <a:p>
                <a:pPr lvl="1"/>
                <a:r>
                  <a:rPr lang="en-US" noProof="0" dirty="0"/>
                  <a:t>joint CDF: </a:t>
                </a:r>
                <a14:m>
                  <m:oMath xmlns:m="http://schemas.openxmlformats.org/officeDocument/2006/math">
                    <m:r>
                      <a:rPr lang="en-US" noProof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noProof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noProof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noProof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noProof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noProof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noProof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noProof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noProof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noProof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noProof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noProof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noProof="0" dirty="0"/>
              </a:p>
              <a:p>
                <a:pPr lvl="1"/>
                <a:endParaRPr lang="en-US" noProof="0" dirty="0"/>
              </a:p>
              <a:p>
                <a:r>
                  <a:rPr lang="en-US" noProof="0" dirty="0"/>
                  <a:t>Two-dimensional </a:t>
                </a:r>
                <a:r>
                  <a:rPr lang="en-US" noProof="0" dirty="0" err="1"/>
                  <a:t>r.v.</a:t>
                </a: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r>
                      <a:rPr lang="en-US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noProof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noProof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noProof="0" dirty="0"/>
              </a:p>
              <a:p>
                <a:pPr lvl="1"/>
                <a:r>
                  <a:rPr lang="en-US" noProof="0" dirty="0"/>
                  <a:t>with </a:t>
                </a:r>
                <a:r>
                  <a:rPr lang="en-US" b="1" noProof="0" dirty="0">
                    <a:solidFill>
                      <a:schemeClr val="accent5"/>
                    </a:solidFill>
                    <a:ea typeface="+mn-ea"/>
                  </a:rPr>
                  <a:t>joint cumulative distribution function </a:t>
                </a:r>
                <a:r>
                  <a:rPr lang="en-US" noProof="0" dirty="0"/>
                  <a:t>and</a:t>
                </a:r>
                <a:r>
                  <a:rPr lang="en-US" b="1" noProof="0" dirty="0">
                    <a:solidFill>
                      <a:schemeClr val="accent5"/>
                    </a:solidFill>
                    <a:ea typeface="+mn-ea"/>
                  </a:rPr>
                  <a:t> joint density function</a:t>
                </a:r>
              </a:p>
              <a:p>
                <a:pPr lvl="1"/>
                <a:endParaRPr lang="en-US" noProof="0" dirty="0"/>
              </a:p>
              <a:p>
                <a:pPr lvl="1"/>
                <a:endParaRPr lang="en-US" noProof="0" dirty="0"/>
              </a:p>
              <a:p>
                <a:pPr lvl="1"/>
                <a:r>
                  <a:rPr lang="en-US" b="1" noProof="0" dirty="0">
                    <a:solidFill>
                      <a:schemeClr val="accent5"/>
                    </a:solidFill>
                    <a:ea typeface="+mn-ea"/>
                  </a:rPr>
                  <a:t>marginal cumulative distribution function</a:t>
                </a:r>
                <a:r>
                  <a:rPr lang="en-US" noProof="0" dirty="0"/>
                  <a:t> for the limits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noProof="0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noProof="0" dirty="0"/>
                  <a:t>  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noProof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noProof="0" dirty="0"/>
              </a:p>
              <a:p>
                <a:pPr lvl="1"/>
                <a:endParaRPr lang="en-US" noProof="0" dirty="0"/>
              </a:p>
              <a:p>
                <a:pPr lvl="1"/>
                <a:endParaRPr lang="en-US" noProof="0" dirty="0"/>
              </a:p>
              <a:p>
                <a:pPr lvl="1"/>
                <a:r>
                  <a:rPr lang="en-US" b="1" noProof="0" dirty="0">
                    <a:solidFill>
                      <a:schemeClr val="accent5"/>
                    </a:solidFill>
                    <a:ea typeface="+mn-ea"/>
                  </a:rPr>
                  <a:t>marginal probability density function</a:t>
                </a:r>
                <a:r>
                  <a:rPr lang="en-US" noProof="0" dirty="0"/>
                  <a:t> for the limits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noProof="0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noProof="0" dirty="0"/>
                  <a:t>  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noProof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29700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69E4E60-B959-45C5-8893-2C825C373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185E56E6-76D5-439D-9245-0332DF7B6CAD}"/>
                  </a:ext>
                </a:extLst>
              </p:cNvPr>
              <p:cNvSpPr/>
              <p:nvPr/>
            </p:nvSpPr>
            <p:spPr bwMode="auto">
              <a:xfrm>
                <a:off x="1698704" y="3107472"/>
                <a:ext cx="3810000" cy="648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185E56E6-76D5-439D-9245-0332DF7B6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98704" y="3107472"/>
                <a:ext cx="3810000" cy="64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978487F7-8C7E-4349-8140-3C5CEE6607F1}"/>
                  </a:ext>
                </a:extLst>
              </p:cNvPr>
              <p:cNvSpPr/>
              <p:nvPr/>
            </p:nvSpPr>
            <p:spPr bwMode="auto">
              <a:xfrm>
                <a:off x="1573058" y="4267200"/>
                <a:ext cx="2909171" cy="50950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dirty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dirty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2000" b="0" i="1" dirty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000" b="0" i="1" dirty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sz="2000" b="0" i="1" dirty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de-DE" sz="2000" b="0" i="1" dirty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de-DE" sz="2000" b="0" dirty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sSub>
                            <m:sSubPr>
                              <m:ctrlP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000" b="0" i="1" dirty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de-DE" sz="2000" b="0" i="1" dirty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de-DE" sz="2000" b="0" i="1" dirty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000" b="0" i="1" dirty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sz="2000" b="0" i="1" dirty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000" b="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978487F7-8C7E-4349-8140-3C5CEE6607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73058" y="4267200"/>
                <a:ext cx="2909171" cy="509509"/>
              </a:xfrm>
              <a:prstGeom prst="rect">
                <a:avLst/>
              </a:prstGeom>
              <a:blipFill>
                <a:blip r:embed="rId6"/>
                <a:stretch>
                  <a:fillRect b="-1190"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67ABB63E-40AB-4899-A9C2-E79A1E0419AD}"/>
                  </a:ext>
                </a:extLst>
              </p:cNvPr>
              <p:cNvSpPr/>
              <p:nvPr/>
            </p:nvSpPr>
            <p:spPr bwMode="auto">
              <a:xfrm>
                <a:off x="4939429" y="4267200"/>
                <a:ext cx="2909171" cy="50950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dirty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sz="2000" b="0" i="1" dirty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sz="2000" b="0" i="1" dirty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de-DE" sz="2000" b="0" i="1" dirty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de-DE" sz="2000" b="0" dirty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sSub>
                            <m:sSubPr>
                              <m:ctrlP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000" b="0" i="1" dirty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de-DE" sz="2000" b="0" i="1" dirty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de-DE" sz="2000" b="0" i="1" dirty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000" b="0" i="1" dirty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sz="2000" b="0" i="1" dirty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000" b="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67ABB63E-40AB-4899-A9C2-E79A1E0419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9429" y="4267200"/>
                <a:ext cx="2909171" cy="509509"/>
              </a:xfrm>
              <a:prstGeom prst="rect">
                <a:avLst/>
              </a:prstGeom>
              <a:blipFill>
                <a:blip r:embed="rId7"/>
                <a:stretch>
                  <a:fillRect b="-1190"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4BCF1B21-5934-48DB-93DC-7547BC8ED096}"/>
                  </a:ext>
                </a:extLst>
              </p:cNvPr>
              <p:cNvSpPr/>
              <p:nvPr/>
            </p:nvSpPr>
            <p:spPr bwMode="auto">
              <a:xfrm>
                <a:off x="1567482" y="5334000"/>
                <a:ext cx="2909171" cy="6096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sz="2000" b="0" i="1" dirty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000" b="0" i="1" dirty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sz="2000" b="0" i="1" dirty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4BCF1B21-5934-48DB-93DC-7547BC8ED0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7482" y="5334000"/>
                <a:ext cx="2909171" cy="609600"/>
              </a:xfrm>
              <a:prstGeom prst="rect">
                <a:avLst/>
              </a:prstGeom>
              <a:blipFill>
                <a:blip r:embed="rId8"/>
                <a:stretch>
                  <a:fillRect b="-3000"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493F19AB-5D25-413A-BF0E-90B708C926CA}"/>
                  </a:ext>
                </a:extLst>
              </p:cNvPr>
              <p:cNvSpPr/>
              <p:nvPr/>
            </p:nvSpPr>
            <p:spPr bwMode="auto">
              <a:xfrm>
                <a:off x="4939429" y="5334000"/>
                <a:ext cx="2909171" cy="6096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dirty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sz="2000" b="0" i="1" dirty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493F19AB-5D25-413A-BF0E-90B708C926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9429" y="5334000"/>
                <a:ext cx="2909171" cy="609600"/>
              </a:xfrm>
              <a:prstGeom prst="rect">
                <a:avLst/>
              </a:prstGeom>
              <a:blipFill>
                <a:blip r:embed="rId9"/>
                <a:stretch>
                  <a:fillRect b="-3000"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07C7F3E5-BB9B-492E-86CA-26D10EC081EF}"/>
                  </a:ext>
                </a:extLst>
              </p:cNvPr>
              <p:cNvSpPr txBox="1"/>
              <p:nvPr/>
            </p:nvSpPr>
            <p:spPr>
              <a:xfrm>
                <a:off x="6713034" y="3124798"/>
                <a:ext cx="2658355" cy="648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88900" algn="ctr">
                  <a:defRPr sz="2000" b="0" i="1">
                    <a:solidFill>
                      <a:srgbClr val="4D4D4D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07C7F3E5-BB9B-492E-86CA-26D10EC08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034" y="3124798"/>
                <a:ext cx="2658355" cy="648000"/>
              </a:xfrm>
              <a:prstGeom prst="rect">
                <a:avLst/>
              </a:prstGeom>
              <a:blipFill>
                <a:blip r:embed="rId10"/>
                <a:stretch>
                  <a:fillRect b="-1887"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AF99E8-46F3-4B60-8EE7-F6013E21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A38A5D-D485-4AB8-92E1-BF092F25B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96113" y="637143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9FBE6A8-3240-4D4F-954D-1570D87DA31A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3CAAC6A-0E6D-44FB-AB78-003A527AC4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838200"/>
            <a:ext cx="5486400" cy="362902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AEBBD45-EE7D-41B3-A6FD-AD25C9336BF2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6DF53A29-4034-45F4-A537-9FDEAD02D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076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Two-dimensional Random Variables (f.)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Definition of an event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</m:d>
                  </m:oMath>
                </a14:m>
                <a:endParaRPr lang="en-US" b="0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Probability of event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noProof="0" dirty="0"/>
                  <a:t>: </a:t>
                </a:r>
                <a:r>
                  <a:rPr lang="en-US" i="1" noProof="0" dirty="0">
                    <a:latin typeface="Cambria Math" panose="02040503050406030204" pitchFamily="18" charset="0"/>
                  </a:rPr>
                  <a:t/>
                </a:r>
                <a:br>
                  <a:rPr lang="en-US" i="1" noProof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noProof="0" dirty="0"/>
                  <a:t> 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Computation with joint density</a:t>
                </a:r>
                <a:br>
                  <a:rPr lang="en-US" noProof="0" dirty="0"/>
                </a:br>
                <a:r>
                  <a:rPr lang="en-US" i="1" noProof="0" dirty="0">
                    <a:latin typeface="Cambria Math" panose="02040503050406030204" pitchFamily="18" charset="0"/>
                  </a:rPr>
                  <a:t/>
                </a:r>
                <a:br>
                  <a:rPr lang="en-US" i="1" noProof="0" dirty="0">
                    <a:latin typeface="Cambria Math" panose="02040503050406030204" pitchFamily="18" charset="0"/>
                  </a:rPr>
                </a:br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3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88099CF-763F-4C43-B0EB-B49D0CCCA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42</a:t>
            </a:fld>
            <a:endParaRPr lang="en-GB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0D17C19-D1EE-4690-A7EE-3DA08CCC6696}"/>
              </a:ext>
            </a:extLst>
          </p:cNvPr>
          <p:cNvGrpSpPr/>
          <p:nvPr/>
        </p:nvGrpSpPr>
        <p:grpSpPr>
          <a:xfrm>
            <a:off x="8153400" y="977118"/>
            <a:ext cx="4267200" cy="3449191"/>
            <a:chOff x="4918570" y="1893077"/>
            <a:chExt cx="3908938" cy="2929525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F793526-8814-46F1-AC40-7A86FCB307BE}"/>
                </a:ext>
              </a:extLst>
            </p:cNvPr>
            <p:cNvSpPr txBox="1"/>
            <p:nvPr/>
          </p:nvSpPr>
          <p:spPr>
            <a:xfrm>
              <a:off x="5789347" y="2455389"/>
              <a:ext cx="931862" cy="732803"/>
            </a:xfrm>
            <a:prstGeom prst="rect">
              <a:avLst/>
            </a:prstGeom>
            <a:solidFill>
              <a:srgbClr val="3399FF">
                <a:alpha val="50196"/>
              </a:srgbClr>
            </a:solidFill>
          </p:spPr>
          <p:txBody>
            <a:bodyPr wrap="square" rtlCol="0">
              <a:noAutofit/>
            </a:bodyPr>
            <a:lstStyle/>
            <a:p>
              <a:pPr algn="l"/>
              <a:endParaRPr lang="de-DE" sz="1800" b="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F01C334-D049-4F3A-9D66-9C9D5FE7F1B1}"/>
                </a:ext>
              </a:extLst>
            </p:cNvPr>
            <p:cNvSpPr txBox="1"/>
            <p:nvPr/>
          </p:nvSpPr>
          <p:spPr>
            <a:xfrm rot="5400000">
              <a:off x="6486949" y="1757786"/>
              <a:ext cx="716436" cy="2111642"/>
            </a:xfrm>
            <a:prstGeom prst="rect">
              <a:avLst/>
            </a:prstGeom>
            <a:solidFill>
              <a:schemeClr val="accent1">
                <a:alpha val="50196"/>
              </a:schemeClr>
            </a:solidFill>
          </p:spPr>
          <p:txBody>
            <a:bodyPr wrap="square" rtlCol="0">
              <a:noAutofit/>
            </a:bodyPr>
            <a:lstStyle/>
            <a:p>
              <a:pPr algn="l"/>
              <a:endParaRPr lang="de-DE" sz="1800" b="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5D43B3F-3E01-4521-9966-85EE206B474A}"/>
                </a:ext>
              </a:extLst>
            </p:cNvPr>
            <p:cNvSpPr/>
            <p:nvPr/>
          </p:nvSpPr>
          <p:spPr>
            <a:xfrm>
              <a:off x="6721208" y="3171825"/>
              <a:ext cx="1179780" cy="976632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de-DE" sz="2400" b="0" dirty="0">
                  <a:latin typeface="Segoe UI" pitchFamily="34" charset="0"/>
                  <a:cs typeface="Segoe UI" pitchFamily="34" charset="0"/>
                </a:rPr>
                <a:t>R</a:t>
              </a:r>
              <a:endParaRPr lang="de-DE" sz="1800" b="0" dirty="0"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39BC2FD3-E2D1-4E79-ACDC-563412D85FA0}"/>
                </a:ext>
              </a:extLst>
            </p:cNvPr>
            <p:cNvSpPr txBox="1"/>
            <p:nvPr/>
          </p:nvSpPr>
          <p:spPr>
            <a:xfrm rot="16200000">
              <a:off x="5408747" y="2835989"/>
              <a:ext cx="1693063" cy="931862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50196"/>
              </a:schemeClr>
            </a:solidFill>
          </p:spPr>
          <p:txBody>
            <a:bodyPr wrap="square" rtlCol="0" anchor="ctr">
              <a:noAutofit/>
            </a:bodyPr>
            <a:lstStyle/>
            <a:p>
              <a:r>
                <a:rPr lang="de-DE" sz="1800" b="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A(t</a:t>
              </a:r>
              <a:r>
                <a:rPr lang="de-DE" sz="1800" b="0" baseline="-250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11</a:t>
              </a:r>
              <a:r>
                <a:rPr lang="de-DE" sz="1800" b="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,t</a:t>
              </a:r>
              <a:r>
                <a:rPr lang="de-DE" sz="1800" b="0" baseline="-250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22</a:t>
              </a:r>
              <a:r>
                <a:rPr lang="de-DE" sz="1800" b="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E722C064-5250-4B4F-9C53-D000FF5F2D27}"/>
                </a:ext>
              </a:extLst>
            </p:cNvPr>
            <p:cNvSpPr txBox="1"/>
            <p:nvPr/>
          </p:nvSpPr>
          <p:spPr>
            <a:xfrm>
              <a:off x="6583967" y="2620994"/>
              <a:ext cx="1357312" cy="448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b="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A(t</a:t>
              </a:r>
              <a:r>
                <a:rPr lang="de-DE" sz="1800" b="0" baseline="-250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12</a:t>
              </a:r>
              <a:r>
                <a:rPr lang="de-DE" sz="1800" b="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,t</a:t>
              </a:r>
              <a:r>
                <a:rPr lang="de-DE" sz="1800" b="0" baseline="-250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21</a:t>
              </a:r>
              <a:r>
                <a:rPr lang="de-DE" sz="1800" b="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EFC41F73-BE3D-4883-B9E9-CE8FF2D915E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89346" y="2455389"/>
              <a:ext cx="2448274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7ED5D2E0-1A42-4D7A-BF67-35BEB6B94DD4}"/>
                </a:ext>
              </a:extLst>
            </p:cNvPr>
            <p:cNvCxnSpPr/>
            <p:nvPr/>
          </p:nvCxnSpPr>
          <p:spPr bwMode="auto">
            <a:xfrm>
              <a:off x="5789346" y="2455389"/>
              <a:ext cx="0" cy="227377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A4EB730A-3467-492B-AEA4-267D09DA072D}"/>
                </a:ext>
              </a:extLst>
            </p:cNvPr>
            <p:cNvCxnSpPr/>
            <p:nvPr/>
          </p:nvCxnSpPr>
          <p:spPr bwMode="auto">
            <a:xfrm>
              <a:off x="6721208" y="2393156"/>
              <a:ext cx="0" cy="13573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425970E4-40C9-4886-A278-0F331629280E}"/>
                </a:ext>
              </a:extLst>
            </p:cNvPr>
            <p:cNvCxnSpPr/>
            <p:nvPr/>
          </p:nvCxnSpPr>
          <p:spPr bwMode="auto">
            <a:xfrm>
              <a:off x="7900988" y="2393476"/>
              <a:ext cx="0" cy="13573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CA63D486-8CEA-4DD2-81D3-7F070EFC25A1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5789345" y="3110232"/>
              <a:ext cx="0" cy="13573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C262EBAD-AC61-468B-9540-E7F20779A46E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5787490" y="4080591"/>
              <a:ext cx="0" cy="13573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3FA8DA0A-CF63-47D1-B4D4-D6F8801520FA}"/>
                </a:ext>
              </a:extLst>
            </p:cNvPr>
            <p:cNvSpPr txBox="1"/>
            <p:nvPr/>
          </p:nvSpPr>
          <p:spPr>
            <a:xfrm>
              <a:off x="6481304" y="2011639"/>
              <a:ext cx="727725" cy="448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800" b="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de-DE" sz="1800" b="0" baseline="-250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11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6E6576C-C9AE-4A07-831E-9F8F9EA9D1C0}"/>
                </a:ext>
              </a:extLst>
            </p:cNvPr>
            <p:cNvSpPr txBox="1"/>
            <p:nvPr/>
          </p:nvSpPr>
          <p:spPr>
            <a:xfrm>
              <a:off x="7689066" y="2043388"/>
              <a:ext cx="727725" cy="448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800" b="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de-DE" sz="1800" b="0" baseline="-250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12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4BA7AC14-C798-498F-ABA1-276B4EEB880A}"/>
                </a:ext>
              </a:extLst>
            </p:cNvPr>
            <p:cNvSpPr txBox="1"/>
            <p:nvPr/>
          </p:nvSpPr>
          <p:spPr>
            <a:xfrm>
              <a:off x="8099783" y="2380970"/>
              <a:ext cx="727725" cy="448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800" b="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lang="de-DE" sz="1800" b="0" baseline="-250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AE9E1653-4404-4C4C-8E53-BBDD0D28E8C6}"/>
                </a:ext>
              </a:extLst>
            </p:cNvPr>
            <p:cNvSpPr txBox="1"/>
            <p:nvPr/>
          </p:nvSpPr>
          <p:spPr>
            <a:xfrm>
              <a:off x="5749054" y="4374435"/>
              <a:ext cx="727725" cy="448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800" b="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lang="de-DE" sz="1800" b="0" baseline="-250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D1C5EFAD-F6FD-4B29-AB09-12435BD51FC1}"/>
                </a:ext>
              </a:extLst>
            </p:cNvPr>
            <p:cNvSpPr txBox="1"/>
            <p:nvPr/>
          </p:nvSpPr>
          <p:spPr>
            <a:xfrm>
              <a:off x="5336850" y="2926500"/>
              <a:ext cx="727725" cy="448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800" b="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de-DE" sz="1800" b="0" baseline="-250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21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F131A8B0-8CF2-47F3-9AAE-42E5EB247E37}"/>
                </a:ext>
              </a:extLst>
            </p:cNvPr>
            <p:cNvSpPr txBox="1"/>
            <p:nvPr/>
          </p:nvSpPr>
          <p:spPr>
            <a:xfrm>
              <a:off x="5315592" y="3909737"/>
              <a:ext cx="727725" cy="448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800" b="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de-DE" sz="1800" b="0" baseline="-250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22</a:t>
              </a:r>
            </a:p>
          </p:txBody>
        </p: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9439431B-EDC1-4907-AC5B-EA1C40C2405A}"/>
                </a:ext>
              </a:extLst>
            </p:cNvPr>
            <p:cNvCxnSpPr>
              <a:cxnSpLocks/>
              <a:stCxn id="37" idx="2"/>
            </p:cNvCxnSpPr>
            <p:nvPr/>
          </p:nvCxnSpPr>
          <p:spPr bwMode="auto">
            <a:xfrm>
              <a:off x="5641746" y="2341244"/>
              <a:ext cx="591642" cy="39318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36C7F728-26EB-4798-B191-F3803AACC4C0}"/>
                </a:ext>
              </a:extLst>
            </p:cNvPr>
            <p:cNvSpPr txBox="1"/>
            <p:nvPr/>
          </p:nvSpPr>
          <p:spPr>
            <a:xfrm>
              <a:off x="4918570" y="1893077"/>
              <a:ext cx="1446350" cy="448167"/>
            </a:xfrm>
            <a:prstGeom prst="rect">
              <a:avLst/>
            </a:prstGeom>
            <a:solidFill>
              <a:srgbClr val="CCE5B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b="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A(t</a:t>
              </a:r>
              <a:r>
                <a:rPr lang="de-DE" sz="1800" b="0" baseline="-250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11</a:t>
              </a:r>
              <a:r>
                <a:rPr lang="de-DE" sz="1800" b="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,t</a:t>
              </a:r>
              <a:r>
                <a:rPr lang="de-DE" sz="1800" b="0" baseline="-250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21</a:t>
              </a:r>
              <a:r>
                <a:rPr lang="de-DE" sz="1800" b="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5DF998BF-9A47-4BBD-856D-7C1EE03E8085}"/>
                  </a:ext>
                </a:extLst>
              </p:cNvPr>
              <p:cNvSpPr txBox="1"/>
              <p:nvPr/>
            </p:nvSpPr>
            <p:spPr>
              <a:xfrm>
                <a:off x="4352294" y="2877337"/>
                <a:ext cx="2658355" cy="6480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88900" algn="ctr">
                  <a:defRPr sz="2000" b="0" i="1">
                    <a:solidFill>
                      <a:srgbClr val="4D4D4D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5DF998BF-9A47-4BBD-856D-7C1EE03E8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294" y="2877337"/>
                <a:ext cx="2658355" cy="648000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D44C29F-C175-4320-8BFF-934E8A411E1B}"/>
                  </a:ext>
                </a:extLst>
              </p:cNvPr>
              <p:cNvSpPr txBox="1"/>
              <p:nvPr/>
            </p:nvSpPr>
            <p:spPr>
              <a:xfrm>
                <a:off x="-17597" y="3730830"/>
                <a:ext cx="6211228" cy="13909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F5394"/>
                  </a:buClr>
                  <a:buSzPct val="80000"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20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𝑃</m:t>
                      </m:r>
                      <m:d>
                        <m:dPr>
                          <m:ctrlPr>
                            <a:rPr kumimoji="0" lang="de-DE" sz="20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de-DE" sz="20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𝑅</m:t>
                          </m:r>
                        </m:e>
                      </m:d>
                      <m:r>
                        <a:rPr kumimoji="0" lang="de-DE" sz="20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kumimoji="0" lang="de-DE" sz="20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𝑃</m:t>
                      </m:r>
                      <m:d>
                        <m:dPr>
                          <m:ctrlPr>
                            <a:rPr kumimoji="0" lang="de-DE" sz="20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de-DE" sz="2000" b="0" i="1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de-DE" sz="2000" b="0" i="1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de-DE" sz="2000" b="0" i="1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11</m:t>
                              </m:r>
                            </m:sub>
                          </m:sSub>
                          <m:r>
                            <a:rPr kumimoji="0" lang="de-DE" sz="2000" b="0" i="1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&lt;</m:t>
                          </m:r>
                          <m:sSub>
                            <m:sSubPr>
                              <m:ctrlPr>
                                <a:rPr kumimoji="0" lang="de-DE" sz="2000" b="0" i="1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de-DE" sz="2000" b="0" i="1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de-DE" sz="2000" b="0" i="1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de-DE" sz="2000" b="0" i="1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≤</m:t>
                          </m:r>
                          <m:sSub>
                            <m:sSubPr>
                              <m:ctrlPr>
                                <a:rPr kumimoji="0" lang="de-DE" sz="2000" b="0" i="1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de-DE" sz="2000" b="0" i="1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de-DE" sz="2000" b="0" i="1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12</m:t>
                              </m:r>
                            </m:sub>
                          </m:sSub>
                          <m:r>
                            <a:rPr kumimoji="0" lang="de-DE" sz="2000" b="0" i="1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de-DE" sz="2000" b="0" i="1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de-DE" sz="2000" b="0" i="1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de-DE" sz="2000" b="0" i="1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21</m:t>
                              </m:r>
                            </m:sub>
                          </m:sSub>
                          <m:r>
                            <a:rPr kumimoji="0" lang="de-DE" sz="2000" b="0" i="1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&lt;</m:t>
                          </m:r>
                          <m:sSub>
                            <m:sSubPr>
                              <m:ctrlPr>
                                <a:rPr kumimoji="0" lang="de-DE" sz="2000" b="0" i="1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de-DE" sz="2000" b="0" i="1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de-DE" sz="2000" b="0" i="1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de-DE" sz="2000" b="0" i="1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≤</m:t>
                          </m:r>
                          <m:sSub>
                            <m:sSubPr>
                              <m:ctrlPr>
                                <a:rPr kumimoji="0" lang="de-DE" sz="2000" b="0" i="1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de-DE" sz="2000" b="0" i="1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de-DE" sz="2000" b="0" i="1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22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kumimoji="0" lang="de-DE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kumimoji="0" lang="de-DE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0" lang="de-DE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4"/>
                                </m:rPr>
                                <a:rPr kumimoji="0" lang="de-DE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24"/>
                                </m:rPr>
                                <a:rPr kumimoji="0" lang="de-DE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brk m:alnAt="24"/>
                            </m:rPr>
                            <a:rPr kumimoji="0" lang="de-DE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de-DE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4"/>
                                </m:rPr>
                                <a:rPr kumimoji="0" lang="de-DE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de-DE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kumimoji="0" lang="de-DE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de-DE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de-DE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22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kumimoji="0" lang="de-DE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ctrlPr>
                                    <a:rPr kumimoji="0" lang="de-DE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D4D4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0" lang="de-DE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D4D4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4"/>
                                        </m:rPr>
                                        <a:rPr kumimoji="0" lang="de-DE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D4D4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4"/>
                                        </m:rPr>
                                        <a:rPr kumimoji="0" lang="de-DE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D4D4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24"/>
                                    </m:rPr>
                                    <a:rPr kumimoji="0" lang="de-DE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D4D4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kumimoji="0" lang="de-DE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D4D4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4"/>
                                        </m:rPr>
                                        <a:rPr kumimoji="0" lang="de-DE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D4D4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4"/>
                                        </m:rPr>
                                        <a:rPr kumimoji="0" lang="de-DE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D4D4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1</m:t>
                                      </m:r>
                                      <m:r>
                                        <a:rPr kumimoji="0" lang="de-DE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D4D4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kumimoji="0" lang="de-DE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D4D4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de-DE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D4D4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0" lang="de-DE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D4D4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12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kumimoji="0" lang="de-DE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D4D4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kumimoji="0" lang="de-DE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D4D4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de-DE" sz="20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4D4D4D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de-DE" sz="20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4D4D4D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kumimoji="0" lang="de-DE" sz="20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4D4D4D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0" lang="de-DE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D4D4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0" lang="de-DE" sz="20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4D4D4D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de-DE" sz="20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4D4D4D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kumimoji="0" lang="de-DE" sz="20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4D4D4D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0" lang="de-DE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D4D4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 </m:t>
                                  </m:r>
                                  <m:r>
                                    <a:rPr kumimoji="0" lang="de-DE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D4D4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kumimoji="0" lang="de-DE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D4D4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de-DE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D4D4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0" lang="de-DE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D4D4D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kumimoji="0" lang="de-DE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𝑑</m:t>
                          </m:r>
                          <m:sSub>
                            <m:sSubPr>
                              <m:ctrlPr>
                                <a:rPr kumimoji="0" lang="de-DE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de-DE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de-DE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r>
                        <a:rPr kumimoji="0" lang="de-DE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</m:oMath>
                  </m:oMathPara>
                </a14:m>
                <a:endParaRPr kumimoji="0" lang="de-DE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Segoe UI" pitchFamily="34" charset="0"/>
                  <a:ea typeface="+mn-ea"/>
                  <a:cs typeface="Segoe UI" pitchFamily="34" charset="0"/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D44C29F-C175-4320-8BFF-934E8A411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597" y="3730830"/>
                <a:ext cx="6211228" cy="13909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F6BB1-2F12-4876-8C95-3D750021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Visualization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5CCED2-7B85-4DBA-8326-F4AC2AD3C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Notebook</a:t>
            </a:r>
            <a:br>
              <a:rPr lang="en-US" noProof="0" dirty="0"/>
            </a:br>
            <a:r>
              <a:rPr lang="en-US" noProof="0" dirty="0"/>
              <a:t>in </a:t>
            </a:r>
            <a:r>
              <a:rPr lang="en-US" noProof="0" dirty="0" err="1"/>
              <a:t>WueCampus</a:t>
            </a:r>
            <a:r>
              <a:rPr lang="en-US" noProof="0" dirty="0"/>
              <a:t> or at </a:t>
            </a:r>
            <a:br>
              <a:rPr lang="en-US" noProof="0" dirty="0"/>
            </a:br>
            <a:r>
              <a:rPr lang="en-US" noProof="0" dirty="0">
                <a:hlinkClick r:id="rId4"/>
              </a:rPr>
              <a:t>https://modeling.systems</a:t>
            </a: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85248D-C503-4F8B-A356-9D296D3EC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43</a:t>
            </a:fld>
            <a:endParaRPr lang="en-GB"/>
          </a:p>
        </p:txBody>
      </p:sp>
      <p:pic>
        <p:nvPicPr>
          <p:cNvPr id="89090" name="Picture 2" descr="Project Jupyter – Wikipedia">
            <a:extLst>
              <a:ext uri="{FF2B5EF4-FFF2-40B4-BE49-F238E27FC236}">
                <a16:creationId xmlns:a16="http://schemas.microsoft.com/office/drawing/2014/main" id="{FF216D72-B7AF-452F-B0BF-F1758D037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09800"/>
            <a:ext cx="1620905" cy="187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82934D3-EF67-434F-BB1B-62DE07B577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47" t="7778" r="1847" b="28888"/>
          <a:stretch/>
        </p:blipFill>
        <p:spPr>
          <a:xfrm>
            <a:off x="5029200" y="762000"/>
            <a:ext cx="6479367" cy="52760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695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Properties of Two-dimensional R.V.s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Properties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Moments	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CE5A5BB-8F4F-4215-9B6F-601198546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44</a:t>
            </a:fld>
            <a:endParaRPr lang="en-GB"/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389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457755"/>
              </p:ext>
            </p:extLst>
          </p:nvPr>
        </p:nvGraphicFramePr>
        <p:xfrm>
          <a:off x="1143001" y="1309687"/>
          <a:ext cx="245110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16" name="Equation" r:id="rId5" imgW="1397000" imgH="419100" progId="">
                  <p:embed/>
                </p:oleObj>
              </mc:Choice>
              <mc:Fallback>
                <p:oleObj name="Equation" r:id="rId5" imgW="1397000" imgH="419100" progId="">
                  <p:embed/>
                  <p:pic>
                    <p:nvPicPr>
                      <p:cNvPr id="389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1" y="1309687"/>
                        <a:ext cx="2451100" cy="733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1143001" y="3041751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064720"/>
              </p:ext>
            </p:extLst>
          </p:nvPr>
        </p:nvGraphicFramePr>
        <p:xfrm>
          <a:off x="1150939" y="2085974"/>
          <a:ext cx="341947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17" name="Equation" r:id="rId7" imgW="1955800" imgH="469900" progId="">
                  <p:embed/>
                </p:oleObj>
              </mc:Choice>
              <mc:Fallback>
                <p:oleObj name="Equation" r:id="rId7" imgW="1955800" imgH="469900" progId="">
                  <p:embed/>
                  <p:pic>
                    <p:nvPicPr>
                      <p:cNvPr id="3891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39" y="2085974"/>
                        <a:ext cx="3419475" cy="817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1143001" y="3027463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389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0735876"/>
              </p:ext>
            </p:extLst>
          </p:nvPr>
        </p:nvGraphicFramePr>
        <p:xfrm>
          <a:off x="1152526" y="2970212"/>
          <a:ext cx="546735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18" name="Equation" r:id="rId9" imgW="3124200" imgH="495300" progId="">
                  <p:embed/>
                </p:oleObj>
              </mc:Choice>
              <mc:Fallback>
                <p:oleObj name="Equation" r:id="rId9" imgW="3124200" imgH="495300" progId="">
                  <p:embed/>
                  <p:pic>
                    <p:nvPicPr>
                      <p:cNvPr id="3892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2526" y="2970212"/>
                        <a:ext cx="5467350" cy="866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2" name="Rectangle 10"/>
          <p:cNvSpPr>
            <a:spLocks noChangeArrowheads="1"/>
          </p:cNvSpPr>
          <p:nvPr/>
        </p:nvSpPr>
        <p:spPr bwMode="auto">
          <a:xfrm>
            <a:off x="1143001" y="3065563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3892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63729"/>
              </p:ext>
            </p:extLst>
          </p:nvPr>
        </p:nvGraphicFramePr>
        <p:xfrm>
          <a:off x="940594" y="4225924"/>
          <a:ext cx="4268788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19" name="Equation" r:id="rId11" imgW="2438400" imgH="419100" progId="">
                  <p:embed/>
                </p:oleObj>
              </mc:Choice>
              <mc:Fallback>
                <p:oleObj name="Equation" r:id="rId11" imgW="2438400" imgH="419100" progId="">
                  <p:embed/>
                  <p:pic>
                    <p:nvPicPr>
                      <p:cNvPr id="3892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594" y="4225924"/>
                        <a:ext cx="4268788" cy="733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6638958"/>
              </p:ext>
            </p:extLst>
          </p:nvPr>
        </p:nvGraphicFramePr>
        <p:xfrm>
          <a:off x="961233" y="5192711"/>
          <a:ext cx="368458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20" name="Equation" r:id="rId13" imgW="2108200" imgH="292100" progId="">
                  <p:embed/>
                </p:oleObj>
              </mc:Choice>
              <mc:Fallback>
                <p:oleObj name="Equation" r:id="rId13" imgW="2108200" imgH="292100" progId="">
                  <p:embed/>
                  <p:pic>
                    <p:nvPicPr>
                      <p:cNvPr id="389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1233" y="5192711"/>
                        <a:ext cx="3684587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926" name="Rectangle 14"/>
              <p:cNvSpPr>
                <a:spLocks noChangeArrowheads="1"/>
              </p:cNvSpPr>
              <p:nvPr/>
            </p:nvSpPr>
            <p:spPr bwMode="auto">
              <a:xfrm>
                <a:off x="5486400" y="4343400"/>
                <a:ext cx="3720702" cy="676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/>
              <a:lstStyle/>
              <a:p>
                <a:pPr marL="342900" indent="-342900">
                  <a:buClr>
                    <a:schemeClr val="accent2"/>
                  </a:buClr>
                  <a:buSzPct val="80000"/>
                </a:pPr>
                <a:r>
                  <a:rPr lang="de-DE" sz="2000" dirty="0" err="1">
                    <a:solidFill>
                      <a:schemeClr val="accent5"/>
                    </a:solidFill>
                    <a:latin typeface="Segoe UI" pitchFamily="34" charset="0"/>
                    <a:cs typeface="Segoe UI" pitchFamily="34" charset="0"/>
                  </a:rPr>
                  <a:t>moment</a:t>
                </a:r>
                <a:r>
                  <a:rPr lang="de-DE" sz="2000" dirty="0">
                    <a:solidFill>
                      <a:schemeClr val="accent5"/>
                    </a:solidFill>
                    <a:latin typeface="Segoe UI" pitchFamily="34" charset="0"/>
                    <a:cs typeface="Segoe UI" pitchFamily="34" charset="0"/>
                  </a:rPr>
                  <a:t> </a:t>
                </a:r>
                <a:r>
                  <a:rPr lang="de-DE" sz="2000" dirty="0" err="1">
                    <a:solidFill>
                      <a:schemeClr val="accent5"/>
                    </a:solidFill>
                    <a:latin typeface="Segoe UI" pitchFamily="34" charset="0"/>
                    <a:cs typeface="Segoe UI" pitchFamily="34" charset="0"/>
                  </a:rPr>
                  <a:t>of</a:t>
                </a:r>
                <a:r>
                  <a:rPr lang="de-DE" sz="2000" dirty="0">
                    <a:solidFill>
                      <a:schemeClr val="accent5"/>
                    </a:solidFill>
                    <a:latin typeface="Segoe UI" pitchFamily="34" charset="0"/>
                    <a:cs typeface="Segoe UI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00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Segoe UI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cs typeface="Segoe UI" pitchFamily="34" charset="0"/>
                              </a:rPr>
                            </m:ctrlPr>
                          </m:sSubPr>
                          <m:e>
                            <m:r>
                              <a:rPr lang="de-DE" sz="2000" b="1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cs typeface="Segoe UI" pitchFamily="34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de-DE" sz="2000" b="1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cs typeface="Segoe UI" pitchFamily="34" charset="0"/>
                              </a:rPr>
                              <m:t>𝟏</m:t>
                            </m:r>
                          </m:sub>
                        </m:sSub>
                        <m:r>
                          <a:rPr lang="de-DE" sz="2000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Segoe UI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00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cs typeface="Segoe UI" pitchFamily="34" charset="0"/>
                              </a:rPr>
                            </m:ctrlPr>
                          </m:sSubPr>
                          <m:e>
                            <m:r>
                              <a:rPr lang="de-DE" sz="2000" b="1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cs typeface="Segoe UI" pitchFamily="34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de-DE" sz="2000" b="1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cs typeface="Segoe UI" pitchFamily="34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dirty="0">
                    <a:solidFill>
                      <a:schemeClr val="accent5"/>
                    </a:solidFill>
                    <a:latin typeface="Segoe UI" pitchFamily="34" charset="0"/>
                    <a:cs typeface="Segoe UI" pitchFamily="34" charset="0"/>
                  </a:rPr>
                  <a:t>-</a:t>
                </a:r>
                <a:r>
                  <a:rPr lang="de-DE" sz="2000" dirty="0" err="1">
                    <a:solidFill>
                      <a:schemeClr val="accent5"/>
                    </a:solidFill>
                    <a:latin typeface="Segoe UI" pitchFamily="34" charset="0"/>
                    <a:cs typeface="Segoe UI" pitchFamily="34" charset="0"/>
                  </a:rPr>
                  <a:t>th</a:t>
                </a:r>
                <a:r>
                  <a:rPr lang="de-DE" sz="2000" dirty="0">
                    <a:solidFill>
                      <a:schemeClr val="accent5"/>
                    </a:solidFill>
                    <a:latin typeface="Segoe UI" pitchFamily="34" charset="0"/>
                    <a:cs typeface="Segoe UI" pitchFamily="34" charset="0"/>
                  </a:rPr>
                  <a:t> </a:t>
                </a:r>
                <a:r>
                  <a:rPr lang="de-DE" sz="2000" dirty="0" err="1">
                    <a:solidFill>
                      <a:schemeClr val="accent5"/>
                    </a:solidFill>
                    <a:latin typeface="Segoe UI" pitchFamily="34" charset="0"/>
                    <a:cs typeface="Segoe UI" pitchFamily="34" charset="0"/>
                  </a:rPr>
                  <a:t>order</a:t>
                </a:r>
                <a:endParaRPr lang="de-DE" sz="2000" dirty="0">
                  <a:solidFill>
                    <a:schemeClr val="accent5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mc:Choice>
        <mc:Fallback xmlns="">
          <p:sp>
            <p:nvSpPr>
              <p:cNvPr id="38926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6400" y="4343400"/>
                <a:ext cx="3720702" cy="676275"/>
              </a:xfrm>
              <a:prstGeom prst="rect">
                <a:avLst/>
              </a:prstGeom>
              <a:blipFill>
                <a:blip r:embed="rId15"/>
                <a:stretch>
                  <a:fillRect l="-1639" t="-454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14">
                <a:extLst>
                  <a:ext uri="{FF2B5EF4-FFF2-40B4-BE49-F238E27FC236}">
                    <a16:creationId xmlns:a16="http://schemas.microsoft.com/office/drawing/2014/main" id="{D45FAA72-0C02-4751-A9D6-4D67905525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7814" y="5192711"/>
                <a:ext cx="4438185" cy="676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/>
              <a:lstStyle/>
              <a:p>
                <a:pPr marL="342900" indent="-342900">
                  <a:buClr>
                    <a:schemeClr val="accent2"/>
                  </a:buClr>
                  <a:buSzPct val="80000"/>
                </a:pPr>
                <a:r>
                  <a:rPr lang="de-DE" sz="2000" dirty="0" err="1">
                    <a:solidFill>
                      <a:schemeClr val="accent5"/>
                    </a:solidFill>
                    <a:latin typeface="Segoe UI" pitchFamily="34" charset="0"/>
                    <a:cs typeface="Segoe UI" pitchFamily="34" charset="0"/>
                  </a:rPr>
                  <a:t>central</a:t>
                </a:r>
                <a:r>
                  <a:rPr lang="de-DE" sz="2000" dirty="0">
                    <a:solidFill>
                      <a:schemeClr val="accent5"/>
                    </a:solidFill>
                    <a:latin typeface="Segoe UI" pitchFamily="34" charset="0"/>
                    <a:cs typeface="Segoe UI" pitchFamily="34" charset="0"/>
                  </a:rPr>
                  <a:t> </a:t>
                </a:r>
                <a:r>
                  <a:rPr lang="de-DE" sz="2000" dirty="0" err="1">
                    <a:solidFill>
                      <a:schemeClr val="accent5"/>
                    </a:solidFill>
                    <a:latin typeface="Segoe UI" pitchFamily="34" charset="0"/>
                    <a:cs typeface="Segoe UI" pitchFamily="34" charset="0"/>
                  </a:rPr>
                  <a:t>moment</a:t>
                </a:r>
                <a:r>
                  <a:rPr lang="de-DE" sz="2000" dirty="0">
                    <a:solidFill>
                      <a:schemeClr val="accent5"/>
                    </a:solidFill>
                    <a:latin typeface="Segoe UI" pitchFamily="34" charset="0"/>
                    <a:cs typeface="Segoe UI" pitchFamily="34" charset="0"/>
                  </a:rPr>
                  <a:t> </a:t>
                </a:r>
                <a:r>
                  <a:rPr lang="de-DE" sz="2000" dirty="0" err="1">
                    <a:solidFill>
                      <a:schemeClr val="accent5"/>
                    </a:solidFill>
                    <a:latin typeface="Segoe UI" pitchFamily="34" charset="0"/>
                    <a:cs typeface="Segoe UI" pitchFamily="34" charset="0"/>
                  </a:rPr>
                  <a:t>of</a:t>
                </a:r>
                <a:r>
                  <a:rPr lang="de-DE" sz="2000" dirty="0">
                    <a:solidFill>
                      <a:schemeClr val="accent5"/>
                    </a:solidFill>
                    <a:latin typeface="Segoe UI" pitchFamily="34" charset="0"/>
                    <a:cs typeface="Segoe UI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00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Segoe UI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cs typeface="Segoe UI" pitchFamily="34" charset="0"/>
                              </a:rPr>
                            </m:ctrlPr>
                          </m:sSubPr>
                          <m:e>
                            <m:r>
                              <a:rPr lang="de-DE" sz="2000" b="1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cs typeface="Segoe UI" pitchFamily="34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de-DE" sz="2000" b="1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cs typeface="Segoe UI" pitchFamily="34" charset="0"/>
                              </a:rPr>
                              <m:t>𝟏</m:t>
                            </m:r>
                          </m:sub>
                        </m:sSub>
                        <m:r>
                          <a:rPr lang="de-DE" sz="2000" b="1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Segoe UI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00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cs typeface="Segoe UI" pitchFamily="34" charset="0"/>
                              </a:rPr>
                            </m:ctrlPr>
                          </m:sSubPr>
                          <m:e>
                            <m:r>
                              <a:rPr lang="de-DE" sz="2000" b="1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cs typeface="Segoe UI" pitchFamily="34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de-DE" sz="2000" b="1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cs typeface="Segoe UI" pitchFamily="34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dirty="0">
                    <a:solidFill>
                      <a:schemeClr val="accent5"/>
                    </a:solidFill>
                    <a:latin typeface="Segoe UI" pitchFamily="34" charset="0"/>
                    <a:cs typeface="Segoe UI" pitchFamily="34" charset="0"/>
                  </a:rPr>
                  <a:t>-</a:t>
                </a:r>
                <a:r>
                  <a:rPr lang="de-DE" sz="2000" dirty="0" err="1">
                    <a:solidFill>
                      <a:schemeClr val="accent5"/>
                    </a:solidFill>
                    <a:latin typeface="Segoe UI" pitchFamily="34" charset="0"/>
                    <a:cs typeface="Segoe UI" pitchFamily="34" charset="0"/>
                  </a:rPr>
                  <a:t>th</a:t>
                </a:r>
                <a:r>
                  <a:rPr lang="de-DE" sz="2000" dirty="0">
                    <a:solidFill>
                      <a:schemeClr val="accent5"/>
                    </a:solidFill>
                    <a:latin typeface="Segoe UI" pitchFamily="34" charset="0"/>
                    <a:cs typeface="Segoe UI" pitchFamily="34" charset="0"/>
                  </a:rPr>
                  <a:t> </a:t>
                </a:r>
                <a:r>
                  <a:rPr lang="de-DE" sz="2000" dirty="0" err="1">
                    <a:solidFill>
                      <a:schemeClr val="accent5"/>
                    </a:solidFill>
                    <a:latin typeface="Segoe UI" pitchFamily="34" charset="0"/>
                    <a:cs typeface="Segoe UI" pitchFamily="34" charset="0"/>
                  </a:rPr>
                  <a:t>order</a:t>
                </a:r>
                <a:endParaRPr lang="de-DE" sz="2000" dirty="0">
                  <a:solidFill>
                    <a:schemeClr val="accent5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mc:Choice>
        <mc:Fallback xmlns="">
          <p:sp>
            <p:nvSpPr>
              <p:cNvPr id="22" name="Rectangle 14">
                <a:extLst>
                  <a:ext uri="{FF2B5EF4-FFF2-40B4-BE49-F238E27FC236}">
                    <a16:creationId xmlns:a16="http://schemas.microsoft.com/office/drawing/2014/main" id="{D45FAA72-0C02-4751-A9D6-4D6790552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7814" y="5192711"/>
                <a:ext cx="4438185" cy="676275"/>
              </a:xfrm>
              <a:prstGeom prst="rect">
                <a:avLst/>
              </a:prstGeom>
              <a:blipFill>
                <a:blip r:embed="rId16"/>
                <a:stretch>
                  <a:fillRect l="-1374" t="-4505" r="-1236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6" grpId="0"/>
      <p:bldP spid="2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Covariance and Correlation Coefficient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Covariance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Correlation Coefficient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F7336E6-80CD-44F7-A938-AC778218BF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45</a:t>
            </a:fld>
            <a:endParaRPr lang="en-GB"/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1143001" y="3051276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4198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253459"/>
              </p:ext>
            </p:extLst>
          </p:nvPr>
        </p:nvGraphicFramePr>
        <p:xfrm>
          <a:off x="3505200" y="1361282"/>
          <a:ext cx="445135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38" name="Equation" r:id="rId5" imgW="2781300" imgH="444500" progId="">
                  <p:embed/>
                </p:oleObj>
              </mc:Choice>
              <mc:Fallback>
                <p:oleObj name="Equation" r:id="rId5" imgW="2781300" imgH="444500" progId="">
                  <p:embed/>
                  <p:pic>
                    <p:nvPicPr>
                      <p:cNvPr id="4198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1361282"/>
                        <a:ext cx="4451350" cy="71755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0" name="Rectangle 6"/>
          <p:cNvSpPr>
            <a:spLocks noChangeArrowheads="1"/>
          </p:cNvSpPr>
          <p:nvPr/>
        </p:nvSpPr>
        <p:spPr bwMode="auto">
          <a:xfrm>
            <a:off x="1143001" y="2736951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4199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961187"/>
              </p:ext>
            </p:extLst>
          </p:nvPr>
        </p:nvGraphicFramePr>
        <p:xfrm>
          <a:off x="3230059" y="2890839"/>
          <a:ext cx="5840413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39" name="Equation" r:id="rId7" imgW="3898900" imgH="1079500" progId="">
                  <p:embed/>
                </p:oleObj>
              </mc:Choice>
              <mc:Fallback>
                <p:oleObj name="Equation" r:id="rId7" imgW="3898900" imgH="1079500" progId="">
                  <p:embed/>
                  <p:pic>
                    <p:nvPicPr>
                      <p:cNvPr id="4199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0059" y="2890839"/>
                        <a:ext cx="5840413" cy="161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2" name="Rectangle 8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063B2A-2C82-4E0C-B63C-9B0E8AA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Calculation Rules for R.V.s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599065E-6874-4F59-8CD7-D45F1DEE3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4AE25B-4C0F-4469-B358-90FB3BBF5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46</a:t>
            </a:fld>
            <a:endParaRPr lang="en-GB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C10BC51-04EB-4053-B519-8B553523535E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3056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E4FFD-FB27-485D-9354-2E2985399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Example: Linear Transformation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534F9A-1BCB-4771-B74A-4E4B89AFC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47</a:t>
            </a:fld>
            <a:endParaRPr lang="en-GB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B009B46-A3FF-4F9D-A307-F024C15FBD86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12380198-D518-4F3F-9A31-E4EC5C903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67198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Statistical Dependence and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5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Covariance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For </a:t>
                </a:r>
                <a:r>
                  <a:rPr lang="en-US" b="1" noProof="0" dirty="0">
                    <a:solidFill>
                      <a:schemeClr val="accent5"/>
                    </a:solidFill>
                  </a:rPr>
                  <a:t>two statistically independent </a:t>
                </a:r>
                <a:r>
                  <a:rPr lang="en-US" noProof="0" dirty="0"/>
                  <a:t>r.v.s</a:t>
                </a:r>
              </a:p>
              <a:p>
                <a:pPr marL="0" indent="0">
                  <a:buNone/>
                </a:pPr>
                <a:r>
                  <a:rPr lang="en-US" noProof="0" dirty="0"/>
                  <a:t/>
                </a:r>
                <a:br>
                  <a:rPr lang="en-US" noProof="0" dirty="0"/>
                </a:br>
                <a:endParaRPr lang="en-US" noProof="0" dirty="0"/>
              </a:p>
              <a:p>
                <a:pPr lvl="1"/>
                <a:r>
                  <a:rPr lang="en-US" noProof="0" dirty="0"/>
                  <a:t>covariance and correlation coefficient vanish: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noProof="0" smtClean="0"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]=0</m:t>
                    </m:r>
                  </m:oMath>
                </a14:m>
                <a:r>
                  <a:rPr lang="en-US" noProof="0" dirty="0"/>
                  <a:t> and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noProof="0" dirty="0"/>
              </a:p>
              <a:p>
                <a:pPr lvl="1"/>
                <a:endParaRPr lang="en-US" noProof="0" dirty="0"/>
              </a:p>
              <a:p>
                <a:pPr marL="457200" lvl="1" indent="0">
                  <a:buNone/>
                </a:pPr>
                <a:endParaRPr lang="en-US" noProof="0" dirty="0"/>
              </a:p>
              <a:p>
                <a:r>
                  <a:rPr lang="en-US" noProof="0" dirty="0"/>
                  <a:t>Note: statistical independence implies uncorrelation</a:t>
                </a:r>
              </a:p>
              <a:p>
                <a:r>
                  <a:rPr lang="en-US" noProof="0" dirty="0"/>
                  <a:t>Conversely, the uncorrelated nature of two stochastic processes does not always result in statistical independence</a:t>
                </a:r>
              </a:p>
            </p:txBody>
          </p:sp>
        </mc:Choice>
        <mc:Fallback xmlns="">
          <p:sp>
            <p:nvSpPr>
              <p:cNvPr id="440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293997D-666B-4183-A5BA-6DD22907E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48</a:t>
            </a:fld>
            <a:endParaRPr lang="en-GB"/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1143001" y="3051276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44038" name="Rectangle 6"/>
          <p:cNvSpPr>
            <a:spLocks noChangeArrowheads="1"/>
          </p:cNvSpPr>
          <p:nvPr/>
        </p:nvSpPr>
        <p:spPr bwMode="auto">
          <a:xfrm>
            <a:off x="1143001" y="2736951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4404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7700"/>
              </p:ext>
            </p:extLst>
          </p:nvPr>
        </p:nvGraphicFramePr>
        <p:xfrm>
          <a:off x="2388374" y="2770789"/>
          <a:ext cx="2749550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2" name="Equation" r:id="rId6" imgW="1574117" imgH="215806" progId="">
                  <p:embed/>
                </p:oleObj>
              </mc:Choice>
              <mc:Fallback>
                <p:oleObj name="Equation" r:id="rId6" imgW="1574117" imgH="215806" progId="">
                  <p:embed/>
                  <p:pic>
                    <p:nvPicPr>
                      <p:cNvPr id="4404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8374" y="2770789"/>
                        <a:ext cx="2749550" cy="382587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5">
            <a:extLst>
              <a:ext uri="{FF2B5EF4-FFF2-40B4-BE49-F238E27FC236}">
                <a16:creationId xmlns:a16="http://schemas.microsoft.com/office/drawing/2014/main" id="{8B08351B-2ECB-4DFC-88EE-6AD09D4306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5148329"/>
              </p:ext>
            </p:extLst>
          </p:nvPr>
        </p:nvGraphicFramePr>
        <p:xfrm>
          <a:off x="2362200" y="932268"/>
          <a:ext cx="445135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3" name="Equation" r:id="rId8" imgW="2781300" imgH="444500" progId="">
                  <p:embed/>
                </p:oleObj>
              </mc:Choice>
              <mc:Fallback>
                <p:oleObj name="Equation" r:id="rId8" imgW="2781300" imgH="444500" progId="">
                  <p:embed/>
                  <p:pic>
                    <p:nvPicPr>
                      <p:cNvPr id="4198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932268"/>
                        <a:ext cx="4451350" cy="71755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1078977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3A1B8791-7380-4D98-B578-2D72D610873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noProof="0" dirty="0"/>
                  <a:t> </a:t>
                </a:r>
              </a:p>
            </p:txBody>
          </p:sp>
        </mc:Choice>
        <mc:Fallback xmlns="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3A1B8791-7380-4D98-B578-2D72D6108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9B9748-4D64-4165-842A-DBB6C9E9C7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3984AB-5902-46DC-9CF8-340A344A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 of Random Variables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4532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Random Events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3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𝜔</m:t>
                    </m:r>
                    <m:r>
                      <a:rPr lang="de-DE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de-DE" dirty="0"/>
                  <a:t> 	sample </a:t>
                </a:r>
                <a:r>
                  <a:rPr lang="de-DE" dirty="0" err="1"/>
                  <a:t>or</a:t>
                </a:r>
                <a:r>
                  <a:rPr lang="de-DE" dirty="0"/>
                  <a:t> (</a:t>
                </a:r>
                <a:r>
                  <a:rPr lang="de-DE" dirty="0" err="1"/>
                  <a:t>elementary</a:t>
                </a:r>
                <a:r>
                  <a:rPr lang="de-DE" dirty="0"/>
                  <a:t>) </a:t>
                </a:r>
                <a:r>
                  <a:rPr lang="de-DE" dirty="0" err="1"/>
                  <a:t>experiment</a:t>
                </a:r>
                <a:r>
                  <a:rPr lang="de-DE" dirty="0"/>
                  <a:t> </a:t>
                </a:r>
                <a:r>
                  <a:rPr lang="de-DE" dirty="0" err="1"/>
                  <a:t>results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dirty="0"/>
                  <a:t>	</a:t>
                </a:r>
                <a:r>
                  <a:rPr lang="en-US" dirty="0"/>
                  <a:t>sample space </a:t>
                </a:r>
                <a:br>
                  <a:rPr lang="en-US" dirty="0"/>
                </a:br>
                <a:r>
                  <a:rPr lang="en-US" dirty="0"/>
                  <a:t>	set containing all possible experiment results, 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…}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infinite </a:t>
                </a:r>
                <a:r>
                  <a:rPr lang="de-DE" dirty="0" err="1"/>
                  <a:t>or</a:t>
                </a:r>
                <a:r>
                  <a:rPr lang="de-DE" dirty="0"/>
                  <a:t> finite</a:t>
                </a:r>
              </a:p>
              <a:p>
                <a:endParaRPr lang="de-DE" dirty="0"/>
              </a:p>
              <a:p>
                <a:r>
                  <a:rPr lang="de-DE" dirty="0" err="1"/>
                  <a:t>Example</a:t>
                </a:r>
                <a:r>
                  <a:rPr lang="de-DE" dirty="0"/>
                  <a:t>: </a:t>
                </a:r>
                <a:r>
                  <a:rPr lang="de-DE" dirty="0" err="1"/>
                  <a:t>dice</a:t>
                </a:r>
                <a:r>
                  <a:rPr lang="de-DE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1,2,3,4,5,6</m:t>
                        </m:r>
                      </m:e>
                    </m:d>
                  </m:oMath>
                </a14:m>
                <a:endParaRPr lang="de-DE" b="0" dirty="0"/>
              </a:p>
              <a:p>
                <a:endParaRPr lang="de-DE" dirty="0"/>
              </a:p>
              <a:p>
                <a:r>
                  <a:rPr lang="de-DE" b="0" dirty="0" err="1"/>
                  <a:t>Example</a:t>
                </a:r>
                <a:r>
                  <a:rPr lang="de-DE" b="0" dirty="0"/>
                  <a:t>: </a:t>
                </a:r>
                <a:r>
                  <a:rPr lang="de-DE" b="0" dirty="0" err="1"/>
                  <a:t>transmitting</a:t>
                </a:r>
                <a:r>
                  <a:rPr lang="de-DE" b="0" dirty="0"/>
                  <a:t> a </a:t>
                </a:r>
                <a:r>
                  <a:rPr lang="de-DE" b="0" dirty="0" err="1"/>
                  <a:t>data</a:t>
                </a:r>
                <a:r>
                  <a:rPr lang="de-DE" b="0" dirty="0"/>
                  <a:t> packet </a:t>
                </a:r>
                <a:r>
                  <a:rPr lang="de-DE" b="0" dirty="0" err="1"/>
                  <a:t>over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Internet</a:t>
                </a:r>
              </a:p>
              <a:p>
                <a:pPr lvl="1"/>
                <a:r>
                  <a:rPr lang="de-DE" dirty="0" err="1"/>
                  <a:t>Two</a:t>
                </a:r>
                <a:r>
                  <a:rPr lang="de-DE" dirty="0"/>
                  <a:t> possible </a:t>
                </a:r>
                <a:r>
                  <a:rPr lang="de-DE" dirty="0" err="1"/>
                  <a:t>outcomes</a:t>
                </a:r>
                <a:r>
                  <a:rPr lang="de-DE" dirty="0"/>
                  <a:t>: </a:t>
                </a:r>
                <a:r>
                  <a:rPr lang="en-US" dirty="0"/>
                  <a:t>correct (successful packet transmission) or erroneous (packet error) transmission</a:t>
                </a:r>
              </a:p>
              <a:p>
                <a:pPr lvl="1"/>
                <a:r>
                  <a:rPr lang="en-US" b="0" dirty="0"/>
                  <a:t>Any number can be assigned for the experiment outcome: e.g. zero {0} erroneous, one {1} for successful transmission;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erroneous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successful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A random variable (</a:t>
                </a:r>
                <a:r>
                  <a:rPr lang="en-US" b="0" dirty="0" err="1"/>
                  <a:t>r.v.</a:t>
                </a:r>
                <a:r>
                  <a:rPr lang="en-US" b="0" dirty="0"/>
                  <a:t>) assigns a real number to each elementary event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endParaRPr lang="de-DE" b="0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12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9" t="-477" r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3A8749C-15D9-4AC6-BA19-F370B981D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5125" name="Rectangle 17"/>
          <p:cNvSpPr>
            <a:spLocks noChangeArrowheads="1"/>
          </p:cNvSpPr>
          <p:nvPr/>
        </p:nvSpPr>
        <p:spPr bwMode="auto">
          <a:xfrm>
            <a:off x="2127250" y="1549401"/>
            <a:ext cx="3856038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 3" pitchFamily="18" charset="2"/>
              <a:buChar char="u"/>
            </a:pPr>
            <a:endParaRPr lang="de-DE" sz="20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68B250F-49DB-45A1-93EF-D6E8CD903C4B}"/>
              </a:ext>
            </a:extLst>
          </p:cNvPr>
          <p:cNvSpPr/>
          <p:nvPr/>
        </p:nvSpPr>
        <p:spPr bwMode="auto">
          <a:xfrm>
            <a:off x="7239000" y="1371600"/>
            <a:ext cx="2971800" cy="1600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C35A22A0-4CA3-4315-B47A-8505A1FE0DA3}"/>
                  </a:ext>
                </a:extLst>
              </p:cNvPr>
              <p:cNvSpPr txBox="1"/>
              <p:nvPr/>
            </p:nvSpPr>
            <p:spPr>
              <a:xfrm>
                <a:off x="7620000" y="918784"/>
                <a:ext cx="2209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0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, …}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C35A22A0-4CA3-4315-B47A-8505A1FE0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918784"/>
                <a:ext cx="2209800" cy="400110"/>
              </a:xfrm>
              <a:prstGeom prst="rect">
                <a:avLst/>
              </a:prstGeom>
              <a:blipFill>
                <a:blip r:embed="rId5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F14A90FD-1C06-4C52-B6C6-94CDC1EC1001}"/>
                  </a:ext>
                </a:extLst>
              </p:cNvPr>
              <p:cNvSpPr txBox="1"/>
              <p:nvPr/>
            </p:nvSpPr>
            <p:spPr>
              <a:xfrm>
                <a:off x="8267700" y="1653585"/>
                <a:ext cx="4572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F14A90FD-1C06-4C52-B6C6-94CDC1EC1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700" y="1653585"/>
                <a:ext cx="457200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llipse 10">
            <a:extLst>
              <a:ext uri="{FF2B5EF4-FFF2-40B4-BE49-F238E27FC236}">
                <a16:creationId xmlns:a16="http://schemas.microsoft.com/office/drawing/2014/main" id="{58421473-CCA9-4BC9-AE77-EBB6ECC19670}"/>
              </a:ext>
            </a:extLst>
          </p:cNvPr>
          <p:cNvSpPr/>
          <p:nvPr/>
        </p:nvSpPr>
        <p:spPr bwMode="auto">
          <a:xfrm>
            <a:off x="8200388" y="1828800"/>
            <a:ext cx="105412" cy="105412"/>
          </a:xfrm>
          <a:prstGeom prst="ellipse">
            <a:avLst/>
          </a:prstGeom>
          <a:solidFill>
            <a:schemeClr val="accent5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07212D8F-5828-43CC-B79A-BBEED5520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2514600"/>
            <a:ext cx="6411459" cy="3303864"/>
          </a:xfrm>
          <a:prstGeom prst="rect">
            <a:avLst/>
          </a:prstGeom>
        </p:spPr>
      </p:pic>
      <p:sp>
        <p:nvSpPr>
          <p:cNvPr id="460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 of Two Continuous R.V.s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082" name="Rectangle 2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Given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noProof="0" dirty="0"/>
                  <a:t> is the sum of two non-negative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noProof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noProof="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noProof="0" dirty="0"/>
                  <a:t/>
                </a:r>
                <a:br>
                  <a:rPr lang="en-US" noProof="0" dirty="0"/>
                </a:b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noProof="0" dirty="0"/>
              </a:p>
              <a:p>
                <a:r>
                  <a:rPr lang="en-US" noProof="0" dirty="0"/>
                  <a:t>Joint density function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 and marginal density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0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noProof="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CDF follows by integrating over the triangle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noProof="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noProof="0" dirty="0"/>
                  <a:t> can be statistically dependent on each other.</a:t>
                </a:r>
              </a:p>
            </p:txBody>
          </p:sp>
        </mc:Choice>
        <mc:Fallback xmlns="">
          <p:sp>
            <p:nvSpPr>
              <p:cNvPr id="4608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229" t="-477" b="-1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2C61E1A-8A40-4DBB-BD09-E02207873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9FBE6A8-3240-4D4F-954D-1570D87DA31A}" type="slidenum">
              <a:rPr lang="en-GB" smtClean="0"/>
              <a:pPr/>
              <a:t>50</a:t>
            </a:fld>
            <a:endParaRPr lang="en-GB"/>
          </a:p>
        </p:txBody>
      </p:sp>
      <p:graphicFrame>
        <p:nvGraphicFramePr>
          <p:cNvPr id="4608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669014"/>
              </p:ext>
            </p:extLst>
          </p:nvPr>
        </p:nvGraphicFramePr>
        <p:xfrm>
          <a:off x="990600" y="2906592"/>
          <a:ext cx="3733800" cy="2317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94" name="Equation" r:id="rId7" imgW="2032000" imgH="1257300" progId="">
                  <p:embed/>
                </p:oleObj>
              </mc:Choice>
              <mc:Fallback>
                <p:oleObj name="Equation" r:id="rId7" imgW="2032000" imgH="1257300" progId="">
                  <p:embed/>
                  <p:pic>
                    <p:nvPicPr>
                      <p:cNvPr id="4608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906592"/>
                        <a:ext cx="3733800" cy="23171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46094" name="Rectangle 14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 of Two Continuous R.V.s: Mean and Variance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Mean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Second Moment</a:t>
            </a:r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Variance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BEEE3FA-344D-493F-8720-E69ABABD4C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51</a:t>
            </a:fld>
            <a:endParaRPr lang="en-GB"/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1143001" y="2436913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4915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689243"/>
              </p:ext>
            </p:extLst>
          </p:nvPr>
        </p:nvGraphicFramePr>
        <p:xfrm>
          <a:off x="2057400" y="823409"/>
          <a:ext cx="5121275" cy="233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68" name="Equation" r:id="rId5" imgW="3200400" imgH="1460500" progId="">
                  <p:embed/>
                </p:oleObj>
              </mc:Choice>
              <mc:Fallback>
                <p:oleObj name="Equation" r:id="rId5" imgW="3200400" imgH="1460500" progId="">
                  <p:embed/>
                  <p:pic>
                    <p:nvPicPr>
                      <p:cNvPr id="4915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823409"/>
                        <a:ext cx="5121275" cy="2338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8" name="Rectangle 6"/>
          <p:cNvSpPr>
            <a:spLocks noChangeArrowheads="1"/>
          </p:cNvSpPr>
          <p:nvPr/>
        </p:nvSpPr>
        <p:spPr bwMode="auto">
          <a:xfrm>
            <a:off x="1143001" y="2994126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4915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7769946"/>
              </p:ext>
            </p:extLst>
          </p:nvPr>
        </p:nvGraphicFramePr>
        <p:xfrm>
          <a:off x="3186147" y="3517320"/>
          <a:ext cx="4113213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69" name="Equation" r:id="rId7" imgW="2743200" imgH="558800" progId="">
                  <p:embed/>
                </p:oleObj>
              </mc:Choice>
              <mc:Fallback>
                <p:oleObj name="Equation" r:id="rId7" imgW="2743200" imgH="558800" progId="">
                  <p:embed/>
                  <p:pic>
                    <p:nvPicPr>
                      <p:cNvPr id="4915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6147" y="3517320"/>
                        <a:ext cx="4113213" cy="842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60" name="Rectangle 8"/>
          <p:cNvSpPr>
            <a:spLocks noChangeArrowheads="1"/>
          </p:cNvSpPr>
          <p:nvPr/>
        </p:nvSpPr>
        <p:spPr bwMode="auto">
          <a:xfrm>
            <a:off x="1143001" y="2836963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4916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730155"/>
              </p:ext>
            </p:extLst>
          </p:nvPr>
        </p:nvGraphicFramePr>
        <p:xfrm>
          <a:off x="2286000" y="4580985"/>
          <a:ext cx="5487988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70" name="Equation" r:id="rId9" imgW="3657600" imgH="876300" progId="">
                  <p:embed/>
                </p:oleObj>
              </mc:Choice>
              <mc:Fallback>
                <p:oleObj name="Equation" r:id="rId9" imgW="3657600" imgH="876300" progId="">
                  <p:embed/>
                  <p:pic>
                    <p:nvPicPr>
                      <p:cNvPr id="4916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580985"/>
                        <a:ext cx="5487988" cy="1314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07B14C9A-BE03-45FB-8D4B-E45F27B19C39}"/>
                  </a:ext>
                </a:extLst>
              </p:cNvPr>
              <p:cNvSpPr/>
              <p:nvPr/>
            </p:nvSpPr>
            <p:spPr bwMode="auto">
              <a:xfrm>
                <a:off x="8062332" y="1600200"/>
                <a:ext cx="3810000" cy="648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07B14C9A-BE03-45FB-8D4B-E45F27B19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62332" y="1600200"/>
                <a:ext cx="3810000" cy="64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3AB4780E-1F44-402D-8C89-0E64FEC1CF0D}"/>
                  </a:ext>
                </a:extLst>
              </p:cNvPr>
              <p:cNvSpPr/>
              <p:nvPr/>
            </p:nvSpPr>
            <p:spPr bwMode="auto">
              <a:xfrm>
                <a:off x="8001000" y="4800600"/>
                <a:ext cx="3810000" cy="1143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𝑉𝐴𝑅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𝑉𝐴𝑅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𝑉𝐴𝑅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𝐶𝑂𝑉</m:t>
                      </m:r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b="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3AB4780E-1F44-402D-8C89-0E64FEC1C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01000" y="4800600"/>
                <a:ext cx="3810000" cy="1143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Special Case: Statistically Independent R.V.s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251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noProof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noProof="0" dirty="0"/>
                  <a:t> are statistically independent of each other, their joint density function is the product of the marginal density functions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For </a:t>
                </a:r>
                <a14:m>
                  <m:oMath xmlns:m="http://schemas.openxmlformats.org/officeDocument/2006/math">
                    <m:r>
                      <a:rPr lang="en-US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noProof="0" dirty="0"/>
                  <a:t>, it is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We obtain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Both notations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noProof="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noProof="0" dirty="0"/>
                  <a:t> are common. </a:t>
                </a:r>
              </a:p>
              <a:p>
                <a:r>
                  <a:rPr lang="en-US" noProof="0" dirty="0"/>
                  <a:t>Convolution is an operation between functions (not between numbers)</a:t>
                </a:r>
              </a:p>
            </p:txBody>
          </p:sp>
        </mc:Choice>
        <mc:Fallback xmlns="">
          <p:sp>
            <p:nvSpPr>
              <p:cNvPr id="532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229" t="-477" b="-1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0CF5BB6-73FC-4475-B604-F23D73BBC7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63150" y="6370638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9FBE6A8-3240-4D4F-954D-1570D87DA31A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  <p:graphicFrame>
        <p:nvGraphicFramePr>
          <p:cNvPr id="53255" name="Object 7"/>
          <p:cNvGraphicFramePr>
            <a:graphicFrameLocks noChangeAspect="1"/>
          </p:cNvGraphicFramePr>
          <p:nvPr/>
        </p:nvGraphicFramePr>
        <p:xfrm>
          <a:off x="2565398" y="2692400"/>
          <a:ext cx="7754938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72" name="Equation" r:id="rId6" imgW="5003800" imgH="419100" progId="">
                  <p:embed/>
                </p:oleObj>
              </mc:Choice>
              <mc:Fallback>
                <p:oleObj name="Equation" r:id="rId6" imgW="5003800" imgH="419100" progId="">
                  <p:embed/>
                  <p:pic>
                    <p:nvPicPr>
                      <p:cNvPr id="5325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398" y="2692400"/>
                        <a:ext cx="7754938" cy="649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7" name="Object 9"/>
          <p:cNvGraphicFramePr>
            <a:graphicFrameLocks noChangeAspect="1"/>
          </p:cNvGraphicFramePr>
          <p:nvPr/>
        </p:nvGraphicFramePr>
        <p:xfrm>
          <a:off x="2590799" y="3702051"/>
          <a:ext cx="5618163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73" name="Equation" r:id="rId8" imgW="3403600" imgH="419100" progId="">
                  <p:embed/>
                </p:oleObj>
              </mc:Choice>
              <mc:Fallback>
                <p:oleObj name="Equation" r:id="rId8" imgW="3403600" imgH="419100" progId="">
                  <p:embed/>
                  <p:pic>
                    <p:nvPicPr>
                      <p:cNvPr id="5325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799" y="3702051"/>
                        <a:ext cx="5618163" cy="69532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0" name="Line 12"/>
          <p:cNvSpPr>
            <a:spLocks noChangeShapeType="1"/>
          </p:cNvSpPr>
          <p:nvPr/>
        </p:nvSpPr>
        <p:spPr bwMode="auto">
          <a:xfrm>
            <a:off x="7481886" y="4222751"/>
            <a:ext cx="0" cy="4302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261" name="Text Box 13"/>
          <p:cNvSpPr txBox="1">
            <a:spLocks noChangeArrowheads="1"/>
          </p:cNvSpPr>
          <p:nvPr/>
        </p:nvSpPr>
        <p:spPr bwMode="auto">
          <a:xfrm>
            <a:off x="7435849" y="4595814"/>
            <a:ext cx="3905428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de-DE" sz="2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</a:t>
            </a:r>
            <a:r>
              <a:rPr lang="de-DE" sz="2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</a:t>
            </a:r>
            <a:r>
              <a:rPr lang="de-DE" sz="2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convolution</a:t>
            </a:r>
            <a:r>
              <a:rPr lang="de-DE" sz="20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A0F1309F-C1DB-4C43-BAA3-E8BEAA8B5324}"/>
                  </a:ext>
                </a:extLst>
              </p:cNvPr>
              <p:cNvSpPr/>
              <p:nvPr/>
            </p:nvSpPr>
            <p:spPr bwMode="auto">
              <a:xfrm>
                <a:off x="4297866" y="1640955"/>
                <a:ext cx="3596268" cy="457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sSub>
                        <m:sSubPr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A0F1309F-C1DB-4C43-BAA3-E8BEAA8B53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97866" y="1640955"/>
                <a:ext cx="3596268" cy="457200"/>
              </a:xfrm>
              <a:prstGeom prst="rect">
                <a:avLst/>
              </a:prstGeom>
              <a:blipFill>
                <a:blip r:embed="rId10"/>
                <a:stretch>
                  <a:fillRect b="-10667"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60" grpId="0" animBg="1"/>
      <p:bldP spid="5326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Special Case: Statistically Independent R.V.s (f.)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71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Mean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Variance</a:t>
                </a:r>
                <a:br>
                  <a:rPr lang="en-US" noProof="0" dirty="0"/>
                </a:br>
                <a:r>
                  <a:rPr lang="en-US" noProof="0" dirty="0"/>
                  <a:t/>
                </a:r>
                <a:br>
                  <a:rPr lang="en-US" noProof="0" dirty="0"/>
                </a:br>
                <a:r>
                  <a:rPr lang="en-US" noProof="0" dirty="0"/>
                  <a:t/>
                </a:r>
                <a:br>
                  <a:rPr lang="en-US" noProof="0" dirty="0"/>
                </a:br>
                <a:r>
                  <a:rPr lang="en-US" noProof="0" dirty="0"/>
                  <a:t/>
                </a:r>
                <a:br>
                  <a:rPr lang="en-US" noProof="0" dirty="0"/>
                </a:br>
                <a:r>
                  <a:rPr lang="en-US" noProof="0" dirty="0"/>
                  <a:t/>
                </a:r>
                <a:br>
                  <a:rPr lang="en-US" noProof="0" dirty="0"/>
                </a:br>
                <a:r>
                  <a:rPr lang="en-US" noProof="0" dirty="0"/>
                  <a:t/>
                </a:r>
                <a:br>
                  <a:rPr lang="en-US" noProof="0" dirty="0"/>
                </a:br>
                <a:r>
                  <a:rPr lang="en-US" noProof="0" dirty="0"/>
                  <a:t>but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583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54908EE-065F-41D9-9811-53190DC96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53</a:t>
            </a:fld>
            <a:endParaRPr lang="en-GB"/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1143001" y="3165576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1143001" y="2856013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58374" name="Rectangle 6"/>
          <p:cNvSpPr>
            <a:spLocks noChangeArrowheads="1"/>
          </p:cNvSpPr>
          <p:nvPr/>
        </p:nvSpPr>
        <p:spPr bwMode="auto">
          <a:xfrm>
            <a:off x="1143001" y="2956026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58375" name="Rectangle 7"/>
          <p:cNvSpPr>
            <a:spLocks noChangeArrowheads="1"/>
          </p:cNvSpPr>
          <p:nvPr/>
        </p:nvSpPr>
        <p:spPr bwMode="auto">
          <a:xfrm>
            <a:off x="1143001" y="2532163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5837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2410028"/>
              </p:ext>
            </p:extLst>
          </p:nvPr>
        </p:nvGraphicFramePr>
        <p:xfrm>
          <a:off x="762000" y="1211242"/>
          <a:ext cx="6003925" cy="134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59" name="Equation" r:id="rId6" imgW="3759200" imgH="838200" progId="">
                  <p:embed/>
                </p:oleObj>
              </mc:Choice>
              <mc:Fallback>
                <p:oleObj name="Equation" r:id="rId6" imgW="3759200" imgH="838200" progId="">
                  <p:embed/>
                  <p:pic>
                    <p:nvPicPr>
                      <p:cNvPr id="5837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11242"/>
                        <a:ext cx="6003925" cy="1341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7" name="Rectangle 9"/>
          <p:cNvSpPr>
            <a:spLocks noChangeArrowheads="1"/>
          </p:cNvSpPr>
          <p:nvPr/>
        </p:nvSpPr>
        <p:spPr bwMode="auto">
          <a:xfrm>
            <a:off x="1143001" y="3165576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58380" name="Rectangle 12"/>
          <p:cNvSpPr>
            <a:spLocks noChangeArrowheads="1"/>
          </p:cNvSpPr>
          <p:nvPr/>
        </p:nvSpPr>
        <p:spPr bwMode="auto">
          <a:xfrm>
            <a:off x="1143001" y="3079851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58382" name="Rectangle 14"/>
          <p:cNvSpPr>
            <a:spLocks noChangeArrowheads="1"/>
          </p:cNvSpPr>
          <p:nvPr/>
        </p:nvSpPr>
        <p:spPr bwMode="auto">
          <a:xfrm>
            <a:off x="1143001" y="3079851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22" name="Object 9">
            <a:extLst>
              <a:ext uri="{FF2B5EF4-FFF2-40B4-BE49-F238E27FC236}">
                <a16:creationId xmlns:a16="http://schemas.microsoft.com/office/drawing/2014/main" id="{EEF8BE5C-08C2-468F-9800-0AE79F48E0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996594"/>
              </p:ext>
            </p:extLst>
          </p:nvPr>
        </p:nvGraphicFramePr>
        <p:xfrm>
          <a:off x="728546" y="3196846"/>
          <a:ext cx="5487988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60" name="Equation" r:id="rId8" imgW="3657600" imgH="876300" progId="">
                  <p:embed/>
                </p:oleObj>
              </mc:Choice>
              <mc:Fallback>
                <p:oleObj name="Equation" r:id="rId8" imgW="3657600" imgH="876300" progId="">
                  <p:embed/>
                  <p:pic>
                    <p:nvPicPr>
                      <p:cNvPr id="22" name="Object 9">
                        <a:extLst>
                          <a:ext uri="{FF2B5EF4-FFF2-40B4-BE49-F238E27FC236}">
                            <a16:creationId xmlns:a16="http://schemas.microsoft.com/office/drawing/2014/main" id="{EEF8BE5C-08C2-468F-9800-0AE79F48E0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546" y="3196846"/>
                        <a:ext cx="5487988" cy="1314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0">
            <a:extLst>
              <a:ext uri="{FF2B5EF4-FFF2-40B4-BE49-F238E27FC236}">
                <a16:creationId xmlns:a16="http://schemas.microsoft.com/office/drawing/2014/main" id="{A58B3F29-30FF-44F6-B65D-763871840B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894192"/>
              </p:ext>
            </p:extLst>
          </p:nvPr>
        </p:nvGraphicFramePr>
        <p:xfrm>
          <a:off x="745158" y="5155463"/>
          <a:ext cx="4919662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61" name="Equation" r:id="rId10" imgW="2984500" imgH="215900" progId="">
                  <p:embed/>
                </p:oleObj>
              </mc:Choice>
              <mc:Fallback>
                <p:oleObj name="Equation" r:id="rId10" imgW="2984500" imgH="215900" progId="">
                  <p:embed/>
                  <p:pic>
                    <p:nvPicPr>
                      <p:cNvPr id="5837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58" y="5155463"/>
                        <a:ext cx="4919662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3">
            <a:extLst>
              <a:ext uri="{FF2B5EF4-FFF2-40B4-BE49-F238E27FC236}">
                <a16:creationId xmlns:a16="http://schemas.microsoft.com/office/drawing/2014/main" id="{F6F84A4D-E9B8-4EEA-9236-F9910307EE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187219"/>
              </p:ext>
            </p:extLst>
          </p:nvPr>
        </p:nvGraphicFramePr>
        <p:xfrm>
          <a:off x="8579913" y="3731796"/>
          <a:ext cx="1050925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62" name="Equation" r:id="rId12" imgW="660113" imgH="393529" progId="">
                  <p:embed/>
                </p:oleObj>
              </mc:Choice>
              <mc:Fallback>
                <p:oleObj name="Equation" r:id="rId12" imgW="660113" imgH="393529" progId="">
                  <p:embed/>
                  <p:pic>
                    <p:nvPicPr>
                      <p:cNvPr id="5838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9913" y="3731796"/>
                        <a:ext cx="1050925" cy="623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5">
            <a:extLst>
              <a:ext uri="{FF2B5EF4-FFF2-40B4-BE49-F238E27FC236}">
                <a16:creationId xmlns:a16="http://schemas.microsoft.com/office/drawing/2014/main" id="{B002925A-31EE-4C40-BA14-D7EB426025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015180"/>
              </p:ext>
            </p:extLst>
          </p:nvPr>
        </p:nvGraphicFramePr>
        <p:xfrm>
          <a:off x="8583088" y="4393783"/>
          <a:ext cx="173037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63" name="Equation" r:id="rId14" imgW="1016000" imgH="393700" progId="">
                  <p:embed/>
                </p:oleObj>
              </mc:Choice>
              <mc:Fallback>
                <p:oleObj name="Equation" r:id="rId14" imgW="1016000" imgH="393700" progId="">
                  <p:embed/>
                  <p:pic>
                    <p:nvPicPr>
                      <p:cNvPr id="58383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3088" y="4393783"/>
                        <a:ext cx="1730375" cy="66357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6">
            <a:extLst>
              <a:ext uri="{FF2B5EF4-FFF2-40B4-BE49-F238E27FC236}">
                <a16:creationId xmlns:a16="http://schemas.microsoft.com/office/drawing/2014/main" id="{BD225BB1-8CE4-40AF-9D8D-A142E5029D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4894100"/>
              </p:ext>
            </p:extLst>
          </p:nvPr>
        </p:nvGraphicFramePr>
        <p:xfrm>
          <a:off x="8584675" y="5114508"/>
          <a:ext cx="2462212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64" name="Equation" r:id="rId16" imgW="1447172" imgH="393529" progId="">
                  <p:embed/>
                </p:oleObj>
              </mc:Choice>
              <mc:Fallback>
                <p:oleObj name="Equation" r:id="rId16" imgW="1447172" imgH="393529" progId="">
                  <p:embed/>
                  <p:pic>
                    <p:nvPicPr>
                      <p:cNvPr id="5838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4675" y="5114508"/>
                        <a:ext cx="2462212" cy="66357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3">
            <a:extLst>
              <a:ext uri="{FF2B5EF4-FFF2-40B4-BE49-F238E27FC236}">
                <a16:creationId xmlns:a16="http://schemas.microsoft.com/office/drawing/2014/main" id="{40F3B634-46F6-4662-A4BA-A9230B83517E}"/>
              </a:ext>
            </a:extLst>
          </p:cNvPr>
          <p:cNvSpPr txBox="1">
            <a:spLocks noChangeArrowheads="1"/>
          </p:cNvSpPr>
          <p:nvPr/>
        </p:nvSpPr>
        <p:spPr>
          <a:xfrm>
            <a:off x="8153401" y="3249098"/>
            <a:ext cx="3657600" cy="2908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000">
                <a:solidFill>
                  <a:srgbClr val="4D4D4D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 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r>
              <a:rPr lang="de-DE" b="0" kern="0" dirty="0"/>
              <a:t>In </a:t>
            </a:r>
            <a:r>
              <a:rPr lang="de-DE" b="0" kern="0" dirty="0" err="1"/>
              <a:t>general</a:t>
            </a:r>
            <a:endParaRPr lang="de-DE" b="0" kern="0" dirty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B59D0-543D-4B13-9528-20C3E5508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Summary: Sum of Two Statistically Independent R.V.s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8BA2DF-BBF4-4C0A-86C3-3642594FB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5791200" cy="5105400"/>
          </a:xfrm>
        </p:spPr>
        <p:txBody>
          <a:bodyPr/>
          <a:lstStyle/>
          <a:p>
            <a:r>
              <a:rPr lang="en-US" noProof="0" dirty="0"/>
              <a:t>Sum of two statistically independent r.v.s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PDF of the sum obtained by convolution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9201DF-F47C-49A9-B5AA-9B0EAEE068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0FD798AB-BBB9-4A27-AD24-4A2A72418D0E}"/>
                  </a:ext>
                </a:extLst>
              </p:cNvPr>
              <p:cNvSpPr/>
              <p:nvPr/>
            </p:nvSpPr>
            <p:spPr bwMode="auto">
              <a:xfrm>
                <a:off x="762001" y="1371600"/>
                <a:ext cx="2286000" cy="1143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0FD798AB-BBB9-4A27-AD24-4A2A72418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1" y="1371600"/>
                <a:ext cx="2286000" cy="1143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25873FFA-15A0-43F8-941B-22862C17C4A8}"/>
                  </a:ext>
                </a:extLst>
              </p:cNvPr>
              <p:cNvSpPr/>
              <p:nvPr/>
            </p:nvSpPr>
            <p:spPr bwMode="auto">
              <a:xfrm>
                <a:off x="762000" y="3656301"/>
                <a:ext cx="4495800" cy="1143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25873FFA-15A0-43F8-941B-22862C17C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656301"/>
                <a:ext cx="4495800" cy="1143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B4DC80C-5413-47B0-8BAE-A3668102CDAA}"/>
              </a:ext>
            </a:extLst>
          </p:cNvPr>
          <p:cNvSpPr txBox="1">
            <a:spLocks/>
          </p:cNvSpPr>
          <p:nvPr/>
        </p:nvSpPr>
        <p:spPr>
          <a:xfrm>
            <a:off x="6324600" y="914400"/>
            <a:ext cx="57912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000">
                <a:solidFill>
                  <a:srgbClr val="4D4D4D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 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r>
              <a:rPr lang="de-DE" b="0" kern="0" dirty="0"/>
              <a:t>Mean </a:t>
            </a:r>
            <a:r>
              <a:rPr lang="de-DE" b="0" kern="0" dirty="0" err="1"/>
              <a:t>is</a:t>
            </a:r>
            <a:r>
              <a:rPr lang="de-DE" b="0" kern="0" dirty="0"/>
              <a:t> also valid </a:t>
            </a:r>
            <a:r>
              <a:rPr lang="de-DE" b="0" kern="0" dirty="0" err="1"/>
              <a:t>for</a:t>
            </a:r>
            <a:r>
              <a:rPr lang="de-DE" b="0" kern="0" dirty="0"/>
              <a:t> </a:t>
            </a:r>
            <a:r>
              <a:rPr lang="de-DE" b="0" kern="0" dirty="0" err="1"/>
              <a:t>dependent</a:t>
            </a:r>
            <a:r>
              <a:rPr lang="de-DE" b="0" kern="0" dirty="0"/>
              <a:t> </a:t>
            </a:r>
            <a:r>
              <a:rPr lang="de-DE" b="0" kern="0" dirty="0" err="1"/>
              <a:t>r.v.s</a:t>
            </a:r>
            <a:endParaRPr lang="de-DE" b="0" kern="0" dirty="0"/>
          </a:p>
          <a:p>
            <a:endParaRPr lang="de-DE" b="0" kern="0" dirty="0"/>
          </a:p>
          <a:p>
            <a:endParaRPr lang="de-DE" b="0" kern="0" dirty="0"/>
          </a:p>
          <a:p>
            <a:endParaRPr lang="de-DE" b="0" kern="0" dirty="0"/>
          </a:p>
          <a:p>
            <a:endParaRPr lang="de-DE" b="0" kern="0" dirty="0"/>
          </a:p>
          <a:p>
            <a:endParaRPr lang="de-DE" b="0" kern="0" dirty="0"/>
          </a:p>
          <a:p>
            <a:r>
              <a:rPr lang="en-US" b="0" kern="0" dirty="0"/>
              <a:t>Variance for independent </a:t>
            </a:r>
            <a:r>
              <a:rPr lang="en-US" b="0" kern="0" dirty="0" err="1"/>
              <a:t>r.v.s</a:t>
            </a:r>
            <a:endParaRPr lang="en-US" b="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48954B61-089F-47CC-A797-773ADCF28B64}"/>
                  </a:ext>
                </a:extLst>
              </p:cNvPr>
              <p:cNvSpPr/>
              <p:nvPr/>
            </p:nvSpPr>
            <p:spPr bwMode="auto">
              <a:xfrm>
                <a:off x="6781800" y="1371600"/>
                <a:ext cx="3047999" cy="1143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48954B61-089F-47CC-A797-773ADCF28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81800" y="1371600"/>
                <a:ext cx="3047999" cy="1143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B9766828-1EEB-4109-8A78-5A4AA57145F2}"/>
                  </a:ext>
                </a:extLst>
              </p:cNvPr>
              <p:cNvSpPr/>
              <p:nvPr/>
            </p:nvSpPr>
            <p:spPr bwMode="auto">
              <a:xfrm>
                <a:off x="6781800" y="3656301"/>
                <a:ext cx="4114800" cy="1143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𝑉𝐴𝑅</m:t>
                      </m:r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𝑉𝐴𝑅</m:t>
                      </m:r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]+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𝑉𝐴𝑅</m:t>
                      </m:r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B9766828-1EEB-4109-8A78-5A4AA5714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81800" y="3656301"/>
                <a:ext cx="4114800" cy="1143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13262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Example: Transmission Delays</a:t>
            </a:r>
            <a:endParaRPr lang="en-US" altLang="en-US" noProof="0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BAC0E606-8AE6-4900-B87C-7EDF6ABF7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55</a:t>
            </a:fld>
            <a:endParaRPr lang="de-DE" dirty="0"/>
          </a:p>
        </p:txBody>
      </p:sp>
      <p:sp>
        <p:nvSpPr>
          <p:cNvPr id="51" name="Cloud"/>
          <p:cNvSpPr>
            <a:spLocks noChangeAspect="1" noEditPoints="1" noChangeArrowheads="1"/>
          </p:cNvSpPr>
          <p:nvPr/>
        </p:nvSpPr>
        <p:spPr bwMode="auto">
          <a:xfrm>
            <a:off x="8087450" y="1467012"/>
            <a:ext cx="2210908" cy="1482909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 b="0" dirty="0">
                <a:latin typeface="+mn-lt"/>
              </a:rPr>
              <a:t>Cloud / DC</a:t>
            </a:r>
          </a:p>
        </p:txBody>
      </p:sp>
      <p:sp>
        <p:nvSpPr>
          <p:cNvPr id="83971" name="Cloud"/>
          <p:cNvSpPr>
            <a:spLocks noChangeAspect="1" noEditPoints="1" noChangeArrowheads="1"/>
          </p:cNvSpPr>
          <p:nvPr/>
        </p:nvSpPr>
        <p:spPr bwMode="auto">
          <a:xfrm>
            <a:off x="3352800" y="3579147"/>
            <a:ext cx="1885950" cy="126365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/>
            <a:r>
              <a:rPr lang="en-US" sz="2000" b="0" dirty="0">
                <a:latin typeface="+mn-lt"/>
              </a:rPr>
              <a:t>Access Network</a:t>
            </a:r>
          </a:p>
        </p:txBody>
      </p:sp>
      <p:sp>
        <p:nvSpPr>
          <p:cNvPr id="7" name="Cloud"/>
          <p:cNvSpPr>
            <a:spLocks noChangeAspect="1" noEditPoints="1" noChangeArrowheads="1"/>
          </p:cNvSpPr>
          <p:nvPr/>
        </p:nvSpPr>
        <p:spPr bwMode="auto">
          <a:xfrm>
            <a:off x="5595940" y="2310735"/>
            <a:ext cx="2071687" cy="1389062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 b="0" dirty="0">
                <a:latin typeface="+mn-lt"/>
              </a:rPr>
              <a:t>Core Network</a:t>
            </a:r>
          </a:p>
        </p:txBody>
      </p:sp>
      <p:pic>
        <p:nvPicPr>
          <p:cNvPr id="615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01" y="4485542"/>
            <a:ext cx="749233" cy="638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</p:pic>
      <p:pic>
        <p:nvPicPr>
          <p:cNvPr id="6153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7" y="3490130"/>
            <a:ext cx="749233" cy="638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</p:pic>
      <p:sp>
        <p:nvSpPr>
          <p:cNvPr id="10" name="Cloud"/>
          <p:cNvSpPr>
            <a:spLocks noChangeAspect="1" noEditPoints="1" noChangeArrowheads="1"/>
          </p:cNvSpPr>
          <p:nvPr/>
        </p:nvSpPr>
        <p:spPr bwMode="auto">
          <a:xfrm>
            <a:off x="3352800" y="1448722"/>
            <a:ext cx="1885950" cy="126365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 b="0" dirty="0">
                <a:latin typeface="+mn-lt"/>
              </a:rPr>
              <a:t>Access Network</a:t>
            </a:r>
          </a:p>
        </p:txBody>
      </p:sp>
      <p:pic>
        <p:nvPicPr>
          <p:cNvPr id="6155" name="Picture 164" descr="base_station_gre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503" y="1805711"/>
            <a:ext cx="268264" cy="50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56" name="Gerade Verbindung 12"/>
          <p:cNvCxnSpPr>
            <a:cxnSpLocks noChangeShapeType="1"/>
            <a:endCxn id="83971" idx="0"/>
          </p:cNvCxnSpPr>
          <p:nvPr/>
        </p:nvCxnSpPr>
        <p:spPr bwMode="auto">
          <a:xfrm>
            <a:off x="2416108" y="3809236"/>
            <a:ext cx="942890" cy="40165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7" name="Gerade Verbindung 14"/>
          <p:cNvCxnSpPr>
            <a:cxnSpLocks noChangeShapeType="1"/>
            <a:endCxn id="83971" idx="0"/>
          </p:cNvCxnSpPr>
          <p:nvPr/>
        </p:nvCxnSpPr>
        <p:spPr bwMode="auto">
          <a:xfrm flipV="1">
            <a:off x="2701832" y="4210890"/>
            <a:ext cx="657166" cy="593754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8" name="Gerade Verbindung 16"/>
          <p:cNvCxnSpPr>
            <a:cxnSpLocks noChangeShapeType="1"/>
            <a:endCxn id="83971" idx="0"/>
          </p:cNvCxnSpPr>
          <p:nvPr/>
        </p:nvCxnSpPr>
        <p:spPr bwMode="auto">
          <a:xfrm rot="5400000" flipH="1" flipV="1">
            <a:off x="2705733" y="4546688"/>
            <a:ext cx="989061" cy="317471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159" name="Object 11"/>
          <p:cNvGraphicFramePr>
            <a:graphicFrameLocks noChangeAspect="1"/>
          </p:cNvGraphicFramePr>
          <p:nvPr/>
        </p:nvGraphicFramePr>
        <p:xfrm>
          <a:off x="3095496" y="3985454"/>
          <a:ext cx="455572" cy="582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8" name="Visio" r:id="rId7" imgW="741787" imgH="947725" progId="Visio.Drawing.11">
                  <p:embed/>
                </p:oleObj>
              </mc:Choice>
              <mc:Fallback>
                <p:oleObj name="Visio" r:id="rId7" imgW="741787" imgH="947725" progId="Visio.Drawing.11">
                  <p:embed/>
                  <p:pic>
                    <p:nvPicPr>
                      <p:cNvPr id="615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496" y="3985454"/>
                        <a:ext cx="455572" cy="5826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60" name="Picture 33" descr="pocketpc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079" y="1689023"/>
            <a:ext cx="260327" cy="30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1" name="Picture 113" descr="treo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17" y="1970132"/>
            <a:ext cx="403189" cy="333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2" name="Freeform 108"/>
          <p:cNvSpPr>
            <a:spLocks/>
          </p:cNvSpPr>
          <p:nvPr/>
        </p:nvSpPr>
        <p:spPr bwMode="auto">
          <a:xfrm rot="14042823" flipH="1" flipV="1">
            <a:off x="2881185" y="1813662"/>
            <a:ext cx="290527" cy="182546"/>
          </a:xfrm>
          <a:custGeom>
            <a:avLst/>
            <a:gdLst>
              <a:gd name="T0" fmla="*/ 0 w 672"/>
              <a:gd name="T1" fmla="*/ 2147483647 h 240"/>
              <a:gd name="T2" fmla="*/ 2147483647 w 672"/>
              <a:gd name="T3" fmla="*/ 2147483647 h 240"/>
              <a:gd name="T4" fmla="*/ 2147483647 w 672"/>
              <a:gd name="T5" fmla="*/ 2147483647 h 240"/>
              <a:gd name="T6" fmla="*/ 2147483647 w 672"/>
              <a:gd name="T7" fmla="*/ 0 h 240"/>
              <a:gd name="T8" fmla="*/ 2147483647 w 672"/>
              <a:gd name="T9" fmla="*/ 2147483647 h 240"/>
              <a:gd name="T10" fmla="*/ 2147483647 w 672"/>
              <a:gd name="T11" fmla="*/ 2147483647 h 240"/>
              <a:gd name="T12" fmla="*/ 0 w 672"/>
              <a:gd name="T13" fmla="*/ 2147483647 h 2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72"/>
              <a:gd name="T22" fmla="*/ 0 h 240"/>
              <a:gd name="T23" fmla="*/ 672 w 672"/>
              <a:gd name="T24" fmla="*/ 240 h 24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72" h="240">
                <a:moveTo>
                  <a:pt x="0" y="240"/>
                </a:moveTo>
                <a:lnTo>
                  <a:pt x="356" y="68"/>
                </a:lnTo>
                <a:lnTo>
                  <a:pt x="336" y="144"/>
                </a:lnTo>
                <a:lnTo>
                  <a:pt x="672" y="0"/>
                </a:lnTo>
                <a:lnTo>
                  <a:pt x="235" y="235"/>
                </a:lnTo>
                <a:lnTo>
                  <a:pt x="258" y="167"/>
                </a:lnTo>
                <a:lnTo>
                  <a:pt x="0" y="240"/>
                </a:lnTo>
                <a:close/>
              </a:path>
            </a:pathLst>
          </a:custGeom>
          <a:solidFill>
            <a:schemeClr val="tx2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cxnSp>
        <p:nvCxnSpPr>
          <p:cNvPr id="6163" name="Gerade Verbindung 21"/>
          <p:cNvCxnSpPr>
            <a:cxnSpLocks noChangeShapeType="1"/>
          </p:cNvCxnSpPr>
          <p:nvPr/>
        </p:nvCxnSpPr>
        <p:spPr bwMode="auto">
          <a:xfrm rot="16200000" flipH="1">
            <a:off x="5106640" y="2307410"/>
            <a:ext cx="569941" cy="357156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164" name="Picture 116" descr="mse_corp_blu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293" y="2770960"/>
            <a:ext cx="377791" cy="3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5" name="Picture 116" descr="mse_corp_blu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138" y="1842226"/>
            <a:ext cx="377791" cy="3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6" name="Picture 116" descr="mse_corp_blu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138" y="3985456"/>
            <a:ext cx="377791" cy="3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67" name="Gerade Verbindung 26"/>
          <p:cNvCxnSpPr>
            <a:cxnSpLocks noChangeShapeType="1"/>
            <a:stCxn id="6166" idx="0"/>
          </p:cNvCxnSpPr>
          <p:nvPr/>
        </p:nvCxnSpPr>
        <p:spPr bwMode="auto">
          <a:xfrm flipV="1">
            <a:off x="5213034" y="3129753"/>
            <a:ext cx="357155" cy="85570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168" name="Object 4"/>
          <p:cNvGraphicFramePr>
            <a:graphicFrameLocks noChangeAspect="1"/>
          </p:cNvGraphicFramePr>
          <p:nvPr/>
        </p:nvGraphicFramePr>
        <p:xfrm>
          <a:off x="8381398" y="1474806"/>
          <a:ext cx="455571" cy="582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9" name="Visio" r:id="rId12" imgW="741787" imgH="947725" progId="Visio.Drawing.11">
                  <p:embed/>
                </p:oleObj>
              </mc:Choice>
              <mc:Fallback>
                <p:oleObj name="Visio" r:id="rId12" imgW="741787" imgH="947725" progId="Visio.Drawing.11">
                  <p:embed/>
                  <p:pic>
                    <p:nvPicPr>
                      <p:cNvPr id="616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1398" y="1474806"/>
                        <a:ext cx="455571" cy="5826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69" name="Picture 116" descr="mse_corp_blu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932" y="2342314"/>
            <a:ext cx="377791" cy="3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170" name="Object 5"/>
          <p:cNvGraphicFramePr>
            <a:graphicFrameLocks noChangeAspect="1"/>
          </p:cNvGraphicFramePr>
          <p:nvPr/>
        </p:nvGraphicFramePr>
        <p:xfrm>
          <a:off x="8381396" y="2331647"/>
          <a:ext cx="455572" cy="582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00" name="Visio" r:id="rId13" imgW="741787" imgH="947725" progId="Visio.Drawing.11">
                  <p:embed/>
                </p:oleObj>
              </mc:Choice>
              <mc:Fallback>
                <p:oleObj name="Visio" r:id="rId13" imgW="741787" imgH="947725" progId="Visio.Drawing.11">
                  <p:embed/>
                  <p:pic>
                    <p:nvPicPr>
                      <p:cNvPr id="617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1396" y="2331647"/>
                        <a:ext cx="455572" cy="5826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171" name="Gerade Verbindung 39"/>
          <p:cNvCxnSpPr>
            <a:cxnSpLocks noChangeShapeType="1"/>
          </p:cNvCxnSpPr>
          <p:nvPr/>
        </p:nvCxnSpPr>
        <p:spPr bwMode="auto">
          <a:xfrm flipH="1" flipV="1">
            <a:off x="7580526" y="2521711"/>
            <a:ext cx="800873" cy="37715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72" name="Gerade Verbindung 43"/>
          <p:cNvCxnSpPr>
            <a:cxnSpLocks noChangeShapeType="1"/>
            <a:endCxn id="6169" idx="3"/>
          </p:cNvCxnSpPr>
          <p:nvPr/>
        </p:nvCxnSpPr>
        <p:spPr bwMode="auto">
          <a:xfrm flipH="1">
            <a:off x="7687723" y="1970132"/>
            <a:ext cx="765109" cy="551579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191" name="Picture 116" descr="mse_corp_blu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631" y="3123600"/>
            <a:ext cx="377791" cy="3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92" name="Gerade Verbindung 39"/>
          <p:cNvCxnSpPr>
            <a:cxnSpLocks noChangeShapeType="1"/>
            <a:stCxn id="4" idx="1"/>
            <a:endCxn id="6166" idx="3"/>
          </p:cNvCxnSpPr>
          <p:nvPr/>
        </p:nvCxnSpPr>
        <p:spPr bwMode="auto">
          <a:xfrm flipH="1">
            <a:off x="5401927" y="3919095"/>
            <a:ext cx="2356430" cy="245756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Cloud"/>
          <p:cNvSpPr>
            <a:spLocks noChangeAspect="1" noEditPoints="1" noChangeArrowheads="1"/>
          </p:cNvSpPr>
          <p:nvPr/>
        </p:nvSpPr>
        <p:spPr bwMode="auto">
          <a:xfrm>
            <a:off x="7840184" y="3459622"/>
            <a:ext cx="2288264" cy="1330114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 b="0" dirty="0">
                <a:latin typeface="+mn-lt"/>
              </a:rPr>
              <a:t>Cloud / DC</a:t>
            </a:r>
          </a:p>
        </p:txBody>
      </p:sp>
      <p:cxnSp>
        <p:nvCxnSpPr>
          <p:cNvPr id="65" name="Gerade Verbindung 39"/>
          <p:cNvCxnSpPr>
            <a:cxnSpLocks noChangeShapeType="1"/>
            <a:endCxn id="6191" idx="2"/>
          </p:cNvCxnSpPr>
          <p:nvPr/>
        </p:nvCxnSpPr>
        <p:spPr bwMode="auto">
          <a:xfrm flipH="1" flipV="1">
            <a:off x="7580525" y="3482391"/>
            <a:ext cx="405638" cy="43343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4" name="Objekt 3"/>
          <p:cNvGraphicFramePr>
            <a:graphicFrameLocks noChangeAspect="1"/>
          </p:cNvGraphicFramePr>
          <p:nvPr/>
        </p:nvGraphicFramePr>
        <p:xfrm>
          <a:off x="7758359" y="3627789"/>
          <a:ext cx="455613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01" name="Visio" r:id="rId14" imgW="741787" imgH="947725" progId="Visio.Drawing.11">
                  <p:embed/>
                </p:oleObj>
              </mc:Choice>
              <mc:Fallback>
                <p:oleObj name="Visio" r:id="rId14" imgW="741787" imgH="947725" progId="Visio.Drawing.11">
                  <p:embed/>
                  <p:pic>
                    <p:nvPicPr>
                      <p:cNvPr id="4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8359" y="3627789"/>
                        <a:ext cx="455613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7" name="Picture 15" descr="C:\Users\hossfeld\AppData\Local\Microsoft\Windows\Temporary Internet Files\Content.IE5\48G8TW57\MC900439835[1]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858" y="2292338"/>
            <a:ext cx="713418" cy="72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C:\Users\zinner\AppData\Local\Microsoft\Windows\Temporary Internet Files\Content.IE5\BI4M5EDT\MC900432637[1]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143595" y="4210974"/>
            <a:ext cx="792163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116" descr="mse_corp_blu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8" y="3286233"/>
            <a:ext cx="377791" cy="3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8" name="Gerade Verbindung 39"/>
          <p:cNvCxnSpPr>
            <a:cxnSpLocks noChangeShapeType="1"/>
            <a:stCxn id="6191" idx="0"/>
            <a:endCxn id="6169" idx="2"/>
          </p:cNvCxnSpPr>
          <p:nvPr/>
        </p:nvCxnSpPr>
        <p:spPr bwMode="auto">
          <a:xfrm flipH="1" flipV="1">
            <a:off x="7498828" y="2701107"/>
            <a:ext cx="81699" cy="42249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Gerade Verbindung 39"/>
          <p:cNvCxnSpPr>
            <a:cxnSpLocks noChangeShapeType="1"/>
            <a:stCxn id="6191" idx="1"/>
            <a:endCxn id="49" idx="3"/>
          </p:cNvCxnSpPr>
          <p:nvPr/>
        </p:nvCxnSpPr>
        <p:spPr bwMode="auto">
          <a:xfrm flipH="1">
            <a:off x="6617807" y="3302997"/>
            <a:ext cx="773822" cy="16263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Gerade Verbindung 39"/>
          <p:cNvCxnSpPr>
            <a:cxnSpLocks noChangeShapeType="1"/>
            <a:stCxn id="49" idx="1"/>
            <a:endCxn id="6164" idx="3"/>
          </p:cNvCxnSpPr>
          <p:nvPr/>
        </p:nvCxnSpPr>
        <p:spPr bwMode="auto">
          <a:xfrm flipH="1" flipV="1">
            <a:off x="5759082" y="2950357"/>
            <a:ext cx="480934" cy="51527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149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433" y="4845955"/>
            <a:ext cx="749233" cy="638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CBD6AE97-B123-4A21-823F-1414C38DA1EC}"/>
                  </a:ext>
                </a:extLst>
              </p:cNvPr>
              <p:cNvSpPr txBox="1"/>
              <p:nvPr/>
            </p:nvSpPr>
            <p:spPr>
              <a:xfrm>
                <a:off x="2900507" y="733198"/>
                <a:ext cx="6632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3200" b="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sz="3200" b="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3200" b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CBD6AE97-B123-4A21-823F-1414C38DA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507" y="733198"/>
                <a:ext cx="663260" cy="58477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F427B9AE-9755-4372-9F94-5783A0D2D12B}"/>
                  </a:ext>
                </a:extLst>
              </p:cNvPr>
              <p:cNvSpPr txBox="1"/>
              <p:nvPr/>
            </p:nvSpPr>
            <p:spPr>
              <a:xfrm>
                <a:off x="5401927" y="733198"/>
                <a:ext cx="6632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3200" b="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sz="3200" b="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3200" b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F427B9AE-9755-4372-9F94-5783A0D2D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927" y="733198"/>
                <a:ext cx="663260" cy="58477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B87DAA1F-5CBD-4931-96B8-EC312E761929}"/>
                  </a:ext>
                </a:extLst>
              </p:cNvPr>
              <p:cNvSpPr txBox="1"/>
              <p:nvPr/>
            </p:nvSpPr>
            <p:spPr>
              <a:xfrm>
                <a:off x="7403440" y="733198"/>
                <a:ext cx="6632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3200" b="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sz="3200" b="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3200" b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B87DAA1F-5CBD-4931-96B8-EC312E761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440" y="733198"/>
                <a:ext cx="663260" cy="58477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8D1B0CF3-DE1C-4E30-84DA-01CBB549B96A}"/>
                  </a:ext>
                </a:extLst>
              </p:cNvPr>
              <p:cNvSpPr txBox="1"/>
              <p:nvPr/>
            </p:nvSpPr>
            <p:spPr>
              <a:xfrm>
                <a:off x="4125301" y="733198"/>
                <a:ext cx="6632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b="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3200" b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8D1B0CF3-DE1C-4E30-84DA-01CBB549B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01" y="733198"/>
                <a:ext cx="663260" cy="58477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E470ACF7-59E6-4EBE-BD33-8BF0DA0FEE09}"/>
                  </a:ext>
                </a:extLst>
              </p:cNvPr>
              <p:cNvSpPr txBox="1"/>
              <p:nvPr/>
            </p:nvSpPr>
            <p:spPr>
              <a:xfrm>
                <a:off x="6421681" y="733198"/>
                <a:ext cx="6632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b="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sz="3200" b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E470ACF7-59E6-4EBE-BD33-8BF0DA0FE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681" y="733198"/>
                <a:ext cx="663260" cy="58477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  <p:extLst>
      <p:ext uri="{BB962C8B-B14F-4D97-AF65-F5344CB8AC3E}">
        <p14:creationId xmlns:p14="http://schemas.microsoft.com/office/powerpoint/2010/main" val="38066625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Inhaltsplatzhalter 26">
                <a:extLst>
                  <a:ext uri="{FF2B5EF4-FFF2-40B4-BE49-F238E27FC236}">
                    <a16:creationId xmlns:a16="http://schemas.microsoft.com/office/drawing/2014/main" id="{4DB3EEBB-EFE1-4B59-84F9-A35DC8531A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noProof="0" dirty="0"/>
                  <a:t>is the sum of two independent non-negative discrete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noProof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noProof="0" dirty="0"/>
                  <a:t/>
                </a:r>
                <a:br>
                  <a:rPr lang="en-US" noProof="0" dirty="0"/>
                </a:br>
                <a:r>
                  <a:rPr lang="en-US" noProof="0" dirty="0"/>
                  <a:t/>
                </a:r>
                <a:br>
                  <a:rPr lang="en-US" noProof="0" dirty="0"/>
                </a:b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Distribution of X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Discrete convolution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27" name="Inhaltsplatzhalter 26">
                <a:extLst>
                  <a:ext uri="{FF2B5EF4-FFF2-40B4-BE49-F238E27FC236}">
                    <a16:creationId xmlns:a16="http://schemas.microsoft.com/office/drawing/2014/main" id="{4DB3EEBB-EFE1-4B59-84F9-A35DC8531A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 of Discrete Random Variables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5E93647-7E83-4F6F-8CEA-6F9760765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D20A5-4300-44F2-A8A2-13DC2DC8B8F4}" type="slidenum">
              <a:rPr lang="en-GB" smtClean="0"/>
              <a:pPr/>
              <a:t>56</a:t>
            </a:fld>
            <a:endParaRPr lang="en-GB"/>
          </a:p>
        </p:txBody>
      </p:sp>
      <p:graphicFrame>
        <p:nvGraphicFramePr>
          <p:cNvPr id="6349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1945978"/>
              </p:ext>
            </p:extLst>
          </p:nvPr>
        </p:nvGraphicFramePr>
        <p:xfrm>
          <a:off x="3997711" y="2325882"/>
          <a:ext cx="3965575" cy="176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52" name="Equation" r:id="rId6" imgW="2336800" imgH="1041400" progId="">
                  <p:embed/>
                </p:oleObj>
              </mc:Choice>
              <mc:Fallback>
                <p:oleObj name="Equation" r:id="rId6" imgW="2336800" imgH="1041400" progId="">
                  <p:embed/>
                  <p:pic>
                    <p:nvPicPr>
                      <p:cNvPr id="6349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7711" y="2325882"/>
                        <a:ext cx="3965575" cy="176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7E392025-B211-4919-B7BD-4F407C7E5684}"/>
                  </a:ext>
                </a:extLst>
              </p:cNvPr>
              <p:cNvSpPr/>
              <p:nvPr/>
            </p:nvSpPr>
            <p:spPr bwMode="auto">
              <a:xfrm>
                <a:off x="3923098" y="4272853"/>
                <a:ext cx="4114800" cy="78422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7E392025-B211-4919-B7BD-4F407C7E56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3098" y="4272853"/>
                <a:ext cx="4114800" cy="7842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817A01-64F1-44C8-AEE0-B62E413F8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Example: Sum of Bernoulli Distributions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9AA3C668-0BE0-410C-849D-616163811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CBD6E2-61A2-48E2-83E8-C4533B6A7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B89EAB-33FD-4FD8-97C0-2C229670A3E7}" type="slidenum">
              <a:rPr lang="en-GB" smtClean="0"/>
              <a:pPr/>
              <a:t>57</a:t>
            </a:fld>
            <a:endParaRPr lang="en-GB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1023BB-C1F6-4CAC-8A90-837F2DBE856A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0195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3A1B8791-7380-4D98-B578-2D72D610873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noProof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noProof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noProof="0" dirty="0"/>
                  <a:t> </a:t>
                </a:r>
              </a:p>
            </p:txBody>
          </p:sp>
        </mc:Choice>
        <mc:Fallback xmlns="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3A1B8791-7380-4D98-B578-2D72D6108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9B9748-4D64-4165-842A-DBB6C9E9C7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58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3984AB-5902-46DC-9CF8-340A344A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Difference, Minimum, Maximum of R.V.s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43491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Difference of Discrete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611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 smtClean="0"/>
                  <a:t>Difference </a:t>
                </a:r>
                <a14:m>
                  <m:oMath xmlns:m="http://schemas.openxmlformats.org/officeDocument/2006/math">
                    <m:r>
                      <a:rPr lang="en-US" noProof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noProof="0" dirty="0"/>
                  <a:t> of two independent non-negative discrete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noProof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noProof="0" dirty="0"/>
                  <a:t/>
                </a:r>
                <a:br>
                  <a:rPr lang="en-US" noProof="0" dirty="0"/>
                </a:br>
                <a:r>
                  <a:rPr lang="en-US" noProof="0" dirty="0"/>
                  <a:t/>
                </a:r>
                <a:br>
                  <a:rPr lang="en-US" noProof="0" dirty="0"/>
                </a:br>
                <a14:m>
                  <m:oMath xmlns:m="http://schemas.openxmlformats.org/officeDocument/2006/math">
                    <m:r>
                      <a:rPr lang="en-US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noProof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0" noProof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Distribution of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noProof="0" dirty="0"/>
                  <a:t/>
                </a:r>
                <a:br>
                  <a:rPr lang="en-US" noProof="0" dirty="0"/>
                </a:br>
                <a:r>
                  <a:rPr lang="en-US" noProof="0" dirty="0"/>
                  <a:t/>
                </a:r>
                <a:br>
                  <a:rPr lang="en-US" noProof="0" dirty="0"/>
                </a:br>
                <a:r>
                  <a:rPr lang="en-US" noProof="0" dirty="0"/>
                  <a:t/>
                </a:r>
                <a:br>
                  <a:rPr lang="en-US" noProof="0" dirty="0"/>
                </a:br>
                <a:r>
                  <a:rPr lang="en-US" noProof="0" dirty="0"/>
                  <a:t/>
                </a:r>
                <a:br>
                  <a:rPr lang="en-US" noProof="0" dirty="0"/>
                </a:br>
                <a:r>
                  <a:rPr lang="en-US" noProof="0" dirty="0"/>
                  <a:t/>
                </a:r>
                <a:br>
                  <a:rPr lang="en-US" noProof="0" dirty="0"/>
                </a:br>
                <a:r>
                  <a:rPr lang="en-US" noProof="0" dirty="0"/>
                  <a:t/>
                </a:r>
                <a:br>
                  <a:rPr lang="en-US" noProof="0" dirty="0"/>
                </a:br>
                <a:r>
                  <a:rPr lang="en-US" noProof="0" dirty="0"/>
                  <a:t/>
                </a:r>
                <a:br>
                  <a:rPr lang="en-US" noProof="0" dirty="0"/>
                </a:br>
                <a:r>
                  <a:rPr lang="en-US" noProof="0" dirty="0"/>
                  <a:t>where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noProof="0" dirty="0"/>
                  <a:t> can exist for negative values of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Notation with discrete convolution</a:t>
                </a:r>
              </a:p>
            </p:txBody>
          </p:sp>
        </mc:Choice>
        <mc:Fallback xmlns="">
          <p:sp>
            <p:nvSpPr>
              <p:cNvPr id="686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E98840D-C985-4045-96A8-B408C8FE3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59</a:t>
            </a:fld>
            <a:endParaRPr lang="en-GB"/>
          </a:p>
        </p:txBody>
      </p:sp>
      <p:graphicFrame>
        <p:nvGraphicFramePr>
          <p:cNvPr id="686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080704"/>
              </p:ext>
            </p:extLst>
          </p:nvPr>
        </p:nvGraphicFramePr>
        <p:xfrm>
          <a:off x="3966912" y="2202926"/>
          <a:ext cx="3951288" cy="213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61" name="Equation" r:id="rId6" imgW="2324100" imgH="1257300" progId="">
                  <p:embed/>
                </p:oleObj>
              </mc:Choice>
              <mc:Fallback>
                <p:oleObj name="Equation" r:id="rId6" imgW="2324100" imgH="1257300" progId="">
                  <p:embed/>
                  <p:pic>
                    <p:nvPicPr>
                      <p:cNvPr id="6861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6912" y="2202926"/>
                        <a:ext cx="3951288" cy="2136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11F28BB6-E42C-40A3-96A5-15F025B7AB69}"/>
                  </a:ext>
                </a:extLst>
              </p:cNvPr>
              <p:cNvSpPr/>
              <p:nvPr/>
            </p:nvSpPr>
            <p:spPr bwMode="auto">
              <a:xfrm>
                <a:off x="4876800" y="4953000"/>
                <a:ext cx="4864200" cy="78422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∗−</m:t>
                      </m:r>
                      <m:sSub>
                        <m:sSub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11F28BB6-E42C-40A3-96A5-15F025B7AB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4953000"/>
                <a:ext cx="4864200" cy="7842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Probability as Limit of Relative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6" name="Rectangle 2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	number of experiments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	event (or feature), consisting of a subset of (elementary) experiment results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 	number of performed experiments, which delivers experiment results belonging to 	event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Relative frequency for the event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Probability of the event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14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4832350" y="2890839"/>
            <a:ext cx="0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886517C-0B3F-4595-BCF2-EC4B4E45D724}"/>
                  </a:ext>
                </a:extLst>
              </p:cNvPr>
              <p:cNvSpPr/>
              <p:nvPr/>
            </p:nvSpPr>
            <p:spPr bwMode="auto">
              <a:xfrm>
                <a:off x="4953000" y="3043239"/>
                <a:ext cx="2178844" cy="53816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e-DE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886517C-0B3F-4595-BCF2-EC4B4E45D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3000" y="3043239"/>
                <a:ext cx="2178844" cy="538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99CB52DA-6D99-4C5E-BB8B-BC7F75077F9E}"/>
                  </a:ext>
                </a:extLst>
              </p:cNvPr>
              <p:cNvSpPr/>
              <p:nvPr/>
            </p:nvSpPr>
            <p:spPr bwMode="auto">
              <a:xfrm>
                <a:off x="4953000" y="3733800"/>
                <a:ext cx="2178844" cy="53816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e-DE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sz="2000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de-DE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de-DE" sz="2000" b="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20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sz="20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2000" b="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99CB52DA-6D99-4C5E-BB8B-BC7F75077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3000" y="3733800"/>
                <a:ext cx="2178844" cy="5381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8FAC40FE-6C2B-4BF5-97AB-1D6134BC6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6</a:t>
            </a:fld>
            <a:endParaRPr lang="en-US"/>
          </a:p>
        </p:txBody>
      </p:sp>
    </p:spTree>
    <p:custDataLst>
      <p:tags r:id="rId1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1AA790F7-315E-4860-8FAC-4069E68AB984}"/>
              </a:ext>
            </a:extLst>
          </p:cNvPr>
          <p:cNvSpPr/>
          <p:nvPr/>
        </p:nvSpPr>
        <p:spPr bwMode="auto">
          <a:xfrm>
            <a:off x="3048000" y="3657600"/>
            <a:ext cx="2514600" cy="7842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88900" algn="ctr"/>
            <a:endParaRPr lang="en-US" sz="2000" b="0" i="1" dirty="0">
              <a:solidFill>
                <a:srgbClr val="4D4D4D"/>
              </a:solidFill>
              <a:latin typeface="Cambria Math" panose="02040503050406030204" pitchFamily="18" charset="0"/>
            </a:endParaRPr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Maximum of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764" name="Rectangle 12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noProof="0" dirty="0"/>
                  <a:t>Let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noProof="0" dirty="0"/>
                  <a:t> be the maximum of two statistically independent random variables:</a:t>
                </a:r>
                <a:br>
                  <a:rPr lang="en-US" noProof="0" dirty="0"/>
                </a:b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noProof="0" dirty="0"/>
              </a:p>
              <a:p>
                <a:pPr>
                  <a:lnSpc>
                    <a:spcPct val="150000"/>
                  </a:lnSpc>
                </a:pPr>
                <a:r>
                  <a:rPr lang="en-US" noProof="0" dirty="0"/>
                  <a:t>Maximum can be formulated as follows: </a:t>
                </a:r>
                <a:br>
                  <a:rPr lang="en-US" noProof="0" dirty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noProof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 noProof="0" smtClean="0">
                            <a:latin typeface="Cambria Math" panose="02040503050406030204" pitchFamily="18" charset="0"/>
                          </a:rPr>
                          <m:t>and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noProof="0" dirty="0"/>
                  <a:t/>
                </a:r>
                <a:br>
                  <a:rPr lang="en-US" noProof="0" dirty="0"/>
                </a:b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noProof="0" dirty="0"/>
              </a:p>
              <a:p>
                <a:pPr>
                  <a:lnSpc>
                    <a:spcPct val="150000"/>
                  </a:lnSpc>
                </a:pPr>
                <a:r>
                  <a:rPr lang="en-US" noProof="0" dirty="0"/>
                  <a:t>Thus, we obtain</a:t>
                </a:r>
                <a:br>
                  <a:rPr lang="en-US" noProof="0" dirty="0"/>
                </a:b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noProof="0" dirty="0"/>
                  <a:t/>
                </a:r>
                <a:br>
                  <a:rPr lang="en-US" noProof="0" dirty="0"/>
                </a:b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noProof="0" dirty="0"/>
              </a:p>
              <a:p>
                <a:pPr>
                  <a:lnSpc>
                    <a:spcPct val="150000"/>
                  </a:lnSpc>
                </a:pPr>
                <a:r>
                  <a:rPr lang="en-US" noProof="0" dirty="0"/>
                  <a:t>For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noProof="0" dirty="0"/>
                  <a:t> statistically independent r.v.s: </a:t>
                </a:r>
              </a:p>
            </p:txBody>
          </p:sp>
        </mc:Choice>
        <mc:Fallback xmlns="">
          <p:sp>
            <p:nvSpPr>
              <p:cNvPr id="74764" name="Rectangle 1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766" name="Rectangle 14"/>
          <p:cNvSpPr>
            <a:spLocks noChangeArrowheads="1"/>
          </p:cNvSpPr>
          <p:nvPr/>
        </p:nvSpPr>
        <p:spPr bwMode="auto">
          <a:xfrm>
            <a:off x="3130550" y="2670175"/>
            <a:ext cx="991394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</a:pPr>
            <a:endParaRPr lang="de-DE" sz="2000" b="0" dirty="0">
              <a:solidFill>
                <a:srgbClr val="4D4D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60DAACFD-444F-4E89-8192-2228F8E48336}"/>
                  </a:ext>
                </a:extLst>
              </p:cNvPr>
              <p:cNvSpPr/>
              <p:nvPr/>
            </p:nvSpPr>
            <p:spPr bwMode="auto">
              <a:xfrm>
                <a:off x="5715000" y="5184853"/>
                <a:ext cx="3352800" cy="1416243"/>
              </a:xfrm>
              <a:prstGeom prst="rect">
                <a:avLst/>
              </a:prstGeom>
              <a:solidFill>
                <a:srgbClr val="FFFFCC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2000" b="0" i="0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20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  <a:p>
                <a:pPr marL="88900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60DAACFD-444F-4E89-8192-2228F8E483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15000" y="5184853"/>
                <a:ext cx="3352800" cy="14162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C871AFF-FF8E-42BA-8F92-AB335BA26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60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6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1AA790F7-315E-4860-8FAC-4069E68AB984}"/>
              </a:ext>
            </a:extLst>
          </p:cNvPr>
          <p:cNvSpPr/>
          <p:nvPr/>
        </p:nvSpPr>
        <p:spPr bwMode="auto">
          <a:xfrm>
            <a:off x="3352800" y="4248229"/>
            <a:ext cx="4343400" cy="5857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88900" algn="ctr"/>
            <a:endParaRPr lang="en-US" sz="2000" b="0" i="1" dirty="0">
              <a:solidFill>
                <a:srgbClr val="4D4D4D"/>
              </a:solidFill>
              <a:latin typeface="Cambria Math" panose="02040503050406030204" pitchFamily="18" charset="0"/>
            </a:endParaRPr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Minimum of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764" name="Rectangle 12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noProof="0" dirty="0"/>
                  <a:t>Let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noProof="0" dirty="0"/>
                  <a:t> be the minimum of two statistically independent random variables:</a:t>
                </a:r>
                <a:br>
                  <a:rPr lang="en-US" noProof="0" dirty="0"/>
                </a:b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noProof="0" dirty="0"/>
              </a:p>
              <a:p>
                <a:pPr>
                  <a:lnSpc>
                    <a:spcPct val="150000"/>
                  </a:lnSpc>
                </a:pPr>
                <a:r>
                  <a:rPr lang="en-US" noProof="0" dirty="0"/>
                  <a:t>Minimum can be formulated as follows: </a:t>
                </a:r>
                <a:br>
                  <a:rPr lang="en-US" noProof="0" dirty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noProof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 noProof="0" smtClean="0">
                            <a:latin typeface="Cambria Math" panose="02040503050406030204" pitchFamily="18" charset="0"/>
                          </a:rPr>
                          <m:t>and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noProof="0" dirty="0"/>
                  <a:t/>
                </a:r>
                <a:br>
                  <a:rPr lang="en-US" noProof="0" dirty="0"/>
                </a:b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noProof="0" dirty="0"/>
              </a:p>
              <a:p>
                <a:pPr>
                  <a:lnSpc>
                    <a:spcPct val="150000"/>
                  </a:lnSpc>
                </a:pPr>
                <a:r>
                  <a:rPr lang="en-US" noProof="0" dirty="0"/>
                  <a:t>Thus, we obtain</a:t>
                </a:r>
                <a:br>
                  <a:rPr lang="en-US" noProof="0" dirty="0"/>
                </a:br>
                <a14:m>
                  <m:oMath xmlns:m="http://schemas.openxmlformats.org/officeDocument/2006/math">
                    <m:r>
                      <a:rPr lang="en-US" b="0" i="0" noProof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=(1−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)⋅(1−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/>
                </a:r>
                <a:br>
                  <a:rPr lang="en-US" noProof="0" dirty="0"/>
                </a:b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)⋅(1−</m:t>
                    </m:r>
                    <m:sSub>
                      <m:sSub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/>
                </a:r>
                <a:br>
                  <a:rPr lang="en-US" noProof="0" dirty="0"/>
                </a:br>
                <a:endParaRPr lang="en-US" noProof="0" dirty="0"/>
              </a:p>
              <a:p>
                <a:pPr>
                  <a:lnSpc>
                    <a:spcPct val="150000"/>
                  </a:lnSpc>
                </a:pPr>
                <a:r>
                  <a:rPr lang="en-US" noProof="0" dirty="0"/>
                  <a:t>For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noProof="0" dirty="0"/>
                  <a:t> statistically independent r.v.s: </a:t>
                </a:r>
              </a:p>
            </p:txBody>
          </p:sp>
        </mc:Choice>
        <mc:Fallback xmlns="">
          <p:sp>
            <p:nvSpPr>
              <p:cNvPr id="74764" name="Rectangle 1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766" name="Rectangle 14"/>
          <p:cNvSpPr>
            <a:spLocks noChangeArrowheads="1"/>
          </p:cNvSpPr>
          <p:nvPr/>
        </p:nvSpPr>
        <p:spPr bwMode="auto">
          <a:xfrm>
            <a:off x="3130550" y="2670175"/>
            <a:ext cx="991394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</a:pPr>
            <a:endParaRPr lang="de-DE" sz="2000" b="0" dirty="0">
              <a:solidFill>
                <a:srgbClr val="4D4D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60DAACFD-444F-4E89-8192-2228F8E48336}"/>
                  </a:ext>
                </a:extLst>
              </p:cNvPr>
              <p:cNvSpPr/>
              <p:nvPr/>
            </p:nvSpPr>
            <p:spPr bwMode="auto">
              <a:xfrm>
                <a:off x="4121944" y="5235478"/>
                <a:ext cx="3352800" cy="1416243"/>
              </a:xfrm>
              <a:prstGeom prst="rect">
                <a:avLst/>
              </a:prstGeom>
              <a:solidFill>
                <a:srgbClr val="FFFFCC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2000" b="0" i="0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20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  <a:p>
                <a:pPr marL="88900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∏"/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0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60DAACFD-444F-4E89-8192-2228F8E483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21944" y="5235478"/>
                <a:ext cx="3352800" cy="14162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53DC24-3A50-4EED-9784-DDA13D39B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61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559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6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851A2B-0A58-4FF7-8564-47B3CAA20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Minimum of Exponential Distributions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FCD60324-E3BB-4DE7-9B2B-66F1E6E88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6305FE-D33B-453C-ACB7-BDAD3C967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62</a:t>
            </a:fld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F5054E0-9EC0-469C-97C7-B274FE036DCB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0316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Properties of the Probability of an Event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914400"/>
                <a:ext cx="11506200" cy="5105400"/>
              </a:xfrm>
            </p:spPr>
            <p:txBody>
              <a:bodyPr>
                <a:normAutofit/>
              </a:bodyPr>
              <a:lstStyle/>
              <a:p>
                <a:r>
                  <a:rPr lang="de-DE" dirty="0" err="1"/>
                  <a:t>Bounded</a:t>
                </a:r>
                <a:r>
                  <a:rPr lang="de-DE" dirty="0"/>
                  <a:t> in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interval</a:t>
                </a:r>
                <a:r>
                  <a:rPr lang="de-DE" dirty="0"/>
                  <a:t> [0;1]:	 </a:t>
                </a:r>
                <a14:m>
                  <m:oMath xmlns:m="http://schemas.openxmlformats.org/officeDocument/2006/math">
                    <m:r>
                      <a:rPr lang="de-DE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e-DE" smtClean="0">
                        <a:latin typeface="Cambria Math" panose="02040503050406030204" pitchFamily="18" charset="0"/>
                      </a:rPr>
                      <m:t>≤1 ⇒  0≤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e-DE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de-DE" dirty="0"/>
                  <a:t> </a:t>
                </a:r>
              </a:p>
              <a:p>
                <a:endParaRPr lang="de-DE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mutually exclusive events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de-DE" dirty="0"/>
                  <a:t>)</a:t>
                </a:r>
                <a:r>
                  <a:rPr lang="en-US" dirty="0"/>
                  <a:t>, then either event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occur but never both simultaneously: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	</a:t>
                </a:r>
              </a:p>
              <a:p>
                <a:endParaRPr lang="de-DE" dirty="0"/>
              </a:p>
              <a:p>
                <a:r>
                  <a:rPr lang="en-US" dirty="0"/>
                  <a:t>For a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of mutually exclusive events with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sum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all </a:t>
                </a:r>
                <a:r>
                  <a:rPr lang="de-DE" dirty="0" err="1"/>
                  <a:t>probabilities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1:</a:t>
                </a:r>
                <a:br>
                  <a:rPr lang="de-DE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 ⇒ 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nary>
                      </m:e>
                    </m:nary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717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1506200" cy="5105400"/>
              </a:xfrm>
              <a:blipFill>
                <a:blip r:embed="rId4"/>
                <a:stretch>
                  <a:fillRect l="-212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FA731F4-0078-4428-AF94-4E7F83F94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4832350" y="2890839"/>
            <a:ext cx="0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endParaRPr lang="de-DE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A-priori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914400"/>
                <a:ext cx="11582400" cy="54419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probability by deductive reasoning</a:t>
                </a:r>
              </a:p>
              <a:p>
                <a:pPr lvl="1"/>
                <a:r>
                  <a:rPr lang="en-US" dirty="0"/>
                  <a:t>if there are a number of equivalent mutually exclusive alternatives and if they are equally likely</a:t>
                </a:r>
              </a:p>
              <a:p>
                <a:pPr lvl="1"/>
                <a:r>
                  <a:rPr lang="en-US" dirty="0"/>
                  <a:t>e.g. due to symmetric property like coins, dices, etc.</a:t>
                </a:r>
                <a:endParaRPr lang="de-DE" dirty="0"/>
              </a:p>
              <a:p>
                <a:r>
                  <a:rPr lang="de-DE" dirty="0"/>
                  <a:t>Experiment with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dirty="0"/>
                  <a:t> aquivalent alternatives</a:t>
                </a:r>
              </a:p>
              <a:p>
                <a:pPr lvl="1" defTabSz="1346200"/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dirty="0"/>
                  <a:t> 	</a:t>
                </a:r>
                <a:r>
                  <a:rPr lang="en-US" dirty="0"/>
                  <a:t>number of all alternatives</a:t>
                </a:r>
                <a:endParaRPr lang="de-DE" dirty="0"/>
              </a:p>
              <a:p>
                <a:pPr lvl="1" defTabSz="1346200"/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 	</a:t>
                </a:r>
                <a:r>
                  <a:rPr lang="en-US" dirty="0"/>
                  <a:t>number of alternatives belonging to an event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de-DE" dirty="0"/>
              </a:p>
              <a:p>
                <a:r>
                  <a:rPr lang="de-DE" dirty="0"/>
                  <a:t>Definition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b="1" dirty="0">
                    <a:solidFill>
                      <a:schemeClr val="accent5"/>
                    </a:solidFill>
                  </a:rPr>
                  <a:t>a-priori </a:t>
                </a:r>
                <a:r>
                  <a:rPr lang="de-DE" b="1" dirty="0" err="1">
                    <a:solidFill>
                      <a:schemeClr val="accent5"/>
                    </a:solidFill>
                  </a:rPr>
                  <a:t>probability</a:t>
                </a:r>
                <a:r>
                  <a:rPr lang="de-DE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dirty="0"/>
                  <a:t>–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b="1" dirty="0" err="1">
                    <a:solidFill>
                      <a:schemeClr val="accent5"/>
                    </a:solidFill>
                  </a:rPr>
                  <a:t>probability</a:t>
                </a:r>
                <a:r>
                  <a:rPr lang="de-DE" b="1" dirty="0">
                    <a:solidFill>
                      <a:schemeClr val="accent5"/>
                    </a:solidFill>
                  </a:rPr>
                  <a:t> with Laplace </a:t>
                </a:r>
                <a:r>
                  <a:rPr lang="de-DE" b="1" dirty="0" err="1">
                    <a:solidFill>
                      <a:schemeClr val="accent5"/>
                    </a:solidFill>
                  </a:rPr>
                  <a:t>assumption</a:t>
                </a:r>
                <a:endParaRPr lang="de-DE" b="1" dirty="0">
                  <a:solidFill>
                    <a:schemeClr val="accent5"/>
                  </a:solidFill>
                </a:endParaRPr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  <a:p>
                <a:r>
                  <a:rPr lang="de-DE" dirty="0" err="1"/>
                  <a:t>Example</a:t>
                </a:r>
                <a:r>
                  <a:rPr lang="de-DE" dirty="0"/>
                  <a:t>: </a:t>
                </a:r>
                <a:r>
                  <a:rPr lang="de-DE" dirty="0" err="1"/>
                  <a:t>tossing</a:t>
                </a:r>
                <a:r>
                  <a:rPr lang="de-DE" dirty="0"/>
                  <a:t> a </a:t>
                </a:r>
                <a:r>
                  <a:rPr lang="de-DE" dirty="0" err="1"/>
                  <a:t>six-sided</a:t>
                </a:r>
                <a:r>
                  <a:rPr lang="de-DE" dirty="0"/>
                  <a:t> </a:t>
                </a:r>
                <a:r>
                  <a:rPr lang="de-DE" dirty="0" err="1"/>
                  <a:t>dice</a:t>
                </a:r>
                <a:r>
                  <a:rPr lang="de-DE" dirty="0"/>
                  <a:t> (fully </a:t>
                </a:r>
                <a:r>
                  <a:rPr lang="de-DE" dirty="0" err="1"/>
                  <a:t>symmetric</a:t>
                </a:r>
                <a:r>
                  <a:rPr lang="de-DE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de-DE" dirty="0"/>
                  <a:t> alternatives</a:t>
                </a:r>
              </a:p>
              <a:p>
                <a:pPr lvl="1"/>
                <a:r>
                  <a:rPr lang="de-DE" dirty="0" err="1"/>
                  <a:t>event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outcome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an </a:t>
                </a:r>
                <a:r>
                  <a:rPr lang="de-DE" dirty="0" err="1"/>
                  <a:t>odd</a:t>
                </a:r>
                <a:r>
                  <a:rPr lang="de-DE" dirty="0"/>
                  <a:t> </a:t>
                </a:r>
                <a:r>
                  <a:rPr lang="de-DE" dirty="0" err="1"/>
                  <a:t>number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={1,3,5}</m:t>
                    </m:r>
                  </m:oMath>
                </a14:m>
                <a:endParaRPr lang="de-DE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=3 ⇒ 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 err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 dirty="0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de-DE" i="1" dirty="0" smtClean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81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1582400" cy="5441950"/>
              </a:xfrm>
              <a:blipFill>
                <a:blip r:embed="rId4"/>
                <a:stretch>
                  <a:fillRect l="-211" t="-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FF9FE09-BEC8-4F9B-A983-C9917166D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4832350" y="2890839"/>
            <a:ext cx="0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9E34A2B5-61A2-48D4-87F9-3E8EF3ED0DAB}"/>
                  </a:ext>
                </a:extLst>
              </p:cNvPr>
              <p:cNvSpPr/>
              <p:nvPr/>
            </p:nvSpPr>
            <p:spPr bwMode="auto">
              <a:xfrm>
                <a:off x="762000" y="3466171"/>
                <a:ext cx="2178844" cy="53816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e-DE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de-DE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9E34A2B5-61A2-48D4-87F9-3E8EF3ED0D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466171"/>
                <a:ext cx="2178844" cy="538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9C7CD7F4-7210-46A7-BCE8-11F78B8526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05800" y="4724400"/>
            <a:ext cx="914400" cy="914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Mutually Exclusive Event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a set of events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which belong to a 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>
                  <a:sym typeface="Symbol" pitchFamily="18" charset="2"/>
                </a:endParaRPr>
              </a:p>
              <a:p>
                <a:r>
                  <a:rPr lang="en-US" dirty="0">
                    <a:sym typeface="Symbol" pitchFamily="18" charset="2"/>
                  </a:rPr>
                  <a:t>Events are mutually exclusive: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=∅</m:t>
                    </m:r>
                  </m:oMath>
                </a14:m>
                <a:r>
                  <a:rPr lang="en-US" dirty="0">
                    <a:sym typeface="Symbol" pitchFamily="18" charset="2"/>
                  </a:rPr>
                  <a:t>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𝑗</m:t>
                    </m:r>
                  </m:oMath>
                </a14:m>
                <a:endParaRPr lang="en-US" dirty="0">
                  <a:sym typeface="Symbol" pitchFamily="18" charset="2"/>
                </a:endParaRPr>
              </a:p>
              <a:p>
                <a:r>
                  <a:rPr lang="en-US" dirty="0">
                    <a:sym typeface="Symbol" pitchFamily="18" charset="2"/>
                  </a:rPr>
                  <a:t>The probability of the union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ym typeface="Symbol" pitchFamily="18" charset="2"/>
                  </a:rPr>
                  <a:t> is </a:t>
                </a:r>
                <a:br>
                  <a:rPr lang="en-US" dirty="0">
                    <a:sym typeface="Symbol" pitchFamily="18" charset="2"/>
                  </a:rPr>
                </a:br>
                <a:endParaRPr lang="en-US" dirty="0">
                  <a:sym typeface="Symbol" pitchFamily="18" charset="2"/>
                </a:endParaRPr>
              </a:p>
              <a:p>
                <a:endParaRPr lang="en-US" dirty="0">
                  <a:sym typeface="Symbol" pitchFamily="18" charset="2"/>
                </a:endParaRPr>
              </a:p>
              <a:p>
                <a:pPr marL="0" indent="0">
                  <a:buNone/>
                </a:pPr>
                <a:r>
                  <a:rPr lang="en-US" dirty="0">
                    <a:sym typeface="Symbol" pitchFamily="18" charset="2"/>
                  </a:rPr>
                  <a:t> 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i.e. B contains all elementary events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form a </a:t>
                </a:r>
                <a:r>
                  <a:rPr lang="en-US" b="1" dirty="0">
                    <a:solidFill>
                      <a:schemeClr val="accent5"/>
                    </a:solidFill>
                  </a:rPr>
                  <a:t>mutually exclusive event system</a:t>
                </a:r>
              </a:p>
            </p:txBody>
          </p:sp>
        </mc:Choice>
        <mc:Fallback xmlns="">
          <p:sp>
            <p:nvSpPr>
              <p:cNvPr id="9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1A46294-C665-433E-AD12-825CA1BCC9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63150" y="6370638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9FBE6A8-3240-4D4F-954D-1570D87DA31A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4832350" y="2919414"/>
            <a:ext cx="0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9227" name="Oval 9"/>
          <p:cNvSpPr>
            <a:spLocks noChangeArrowheads="1"/>
          </p:cNvSpPr>
          <p:nvPr/>
        </p:nvSpPr>
        <p:spPr bwMode="auto">
          <a:xfrm>
            <a:off x="7924800" y="3832225"/>
            <a:ext cx="3298913" cy="203517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dirty="0">
              <a:latin typeface="Book Antiqua" pitchFamily="18" charset="0"/>
            </a:endParaRPr>
          </a:p>
        </p:txBody>
      </p:sp>
      <p:sp>
        <p:nvSpPr>
          <p:cNvPr id="9228" name="Line 10"/>
          <p:cNvSpPr>
            <a:spLocks noChangeShapeType="1"/>
          </p:cNvSpPr>
          <p:nvPr/>
        </p:nvSpPr>
        <p:spPr bwMode="auto">
          <a:xfrm>
            <a:off x="9642583" y="3832225"/>
            <a:ext cx="0" cy="2035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 dirty="0">
              <a:latin typeface="Book Antiqua" pitchFamily="18" charset="0"/>
            </a:endParaRPr>
          </a:p>
        </p:txBody>
      </p:sp>
      <p:sp>
        <p:nvSpPr>
          <p:cNvPr id="9229" name="Line 11"/>
          <p:cNvSpPr>
            <a:spLocks noChangeShapeType="1"/>
          </p:cNvSpPr>
          <p:nvPr/>
        </p:nvSpPr>
        <p:spPr bwMode="auto">
          <a:xfrm flipH="1" flipV="1">
            <a:off x="8442917" y="4109563"/>
            <a:ext cx="1199666" cy="64848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 dirty="0">
              <a:latin typeface="Book Antiqua" pitchFamily="18" charset="0"/>
            </a:endParaRPr>
          </a:p>
        </p:txBody>
      </p:sp>
      <p:sp>
        <p:nvSpPr>
          <p:cNvPr id="9230" name="Text Box 12"/>
          <p:cNvSpPr txBox="1">
            <a:spLocks noChangeArrowheads="1"/>
          </p:cNvSpPr>
          <p:nvPr/>
        </p:nvSpPr>
        <p:spPr bwMode="auto">
          <a:xfrm>
            <a:off x="9043696" y="4017796"/>
            <a:ext cx="492443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rgbClr val="4D4D4D"/>
                </a:solidFill>
                <a:latin typeface="Book Antiqua" pitchFamily="18" charset="0"/>
              </a:rPr>
              <a:t>A</a:t>
            </a:r>
            <a:r>
              <a:rPr lang="en-US" sz="1800" b="0" baseline="-25000" dirty="0">
                <a:solidFill>
                  <a:srgbClr val="4D4D4D"/>
                </a:solidFill>
                <a:latin typeface="Book Antiqua" pitchFamily="18" charset="0"/>
              </a:rPr>
              <a:t>N</a:t>
            </a:r>
          </a:p>
        </p:txBody>
      </p:sp>
      <p:sp>
        <p:nvSpPr>
          <p:cNvPr id="9231" name="Line 13"/>
          <p:cNvSpPr>
            <a:spLocks noChangeShapeType="1"/>
          </p:cNvSpPr>
          <p:nvPr/>
        </p:nvSpPr>
        <p:spPr bwMode="auto">
          <a:xfrm flipH="1">
            <a:off x="8442917" y="4758046"/>
            <a:ext cx="1199666" cy="83201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 dirty="0">
              <a:latin typeface="Book Antiqua" pitchFamily="18" charset="0"/>
            </a:endParaRPr>
          </a:p>
        </p:txBody>
      </p:sp>
      <p:sp>
        <p:nvSpPr>
          <p:cNvPr id="9232" name="Line 14"/>
          <p:cNvSpPr>
            <a:spLocks noChangeShapeType="1"/>
          </p:cNvSpPr>
          <p:nvPr/>
        </p:nvSpPr>
        <p:spPr bwMode="auto">
          <a:xfrm flipV="1">
            <a:off x="9642583" y="4203369"/>
            <a:ext cx="1199666" cy="55467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 dirty="0">
              <a:latin typeface="Book Antiqua" pitchFamily="18" charset="0"/>
            </a:endParaRPr>
          </a:p>
        </p:txBody>
      </p:sp>
      <p:sp>
        <p:nvSpPr>
          <p:cNvPr id="9233" name="Line 15"/>
          <p:cNvSpPr>
            <a:spLocks noChangeShapeType="1"/>
          </p:cNvSpPr>
          <p:nvPr/>
        </p:nvSpPr>
        <p:spPr bwMode="auto">
          <a:xfrm>
            <a:off x="9642584" y="4758046"/>
            <a:ext cx="1456603" cy="4629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 dirty="0">
              <a:latin typeface="Book Antiqua" pitchFamily="18" charset="0"/>
            </a:endParaRPr>
          </a:p>
        </p:txBody>
      </p:sp>
      <p:sp>
        <p:nvSpPr>
          <p:cNvPr id="9234" name="Text Box 16"/>
          <p:cNvSpPr txBox="1">
            <a:spLocks noChangeArrowheads="1"/>
          </p:cNvSpPr>
          <p:nvPr/>
        </p:nvSpPr>
        <p:spPr bwMode="auto">
          <a:xfrm>
            <a:off x="9727599" y="4017796"/>
            <a:ext cx="441146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rgbClr val="4D4D4D"/>
                </a:solidFill>
                <a:latin typeface="Book Antiqua" pitchFamily="18" charset="0"/>
              </a:rPr>
              <a:t>A</a:t>
            </a:r>
            <a:r>
              <a:rPr lang="en-US" sz="1800" b="0" baseline="-25000" dirty="0">
                <a:solidFill>
                  <a:srgbClr val="4D4D4D"/>
                </a:solidFill>
                <a:latin typeface="Book Antiqua" pitchFamily="18" charset="0"/>
              </a:rPr>
              <a:t>1</a:t>
            </a:r>
          </a:p>
        </p:txBody>
      </p:sp>
      <p:sp>
        <p:nvSpPr>
          <p:cNvPr id="9235" name="Text Box 17"/>
          <p:cNvSpPr txBox="1">
            <a:spLocks noChangeArrowheads="1"/>
          </p:cNvSpPr>
          <p:nvPr/>
        </p:nvSpPr>
        <p:spPr bwMode="auto">
          <a:xfrm>
            <a:off x="10413393" y="4480707"/>
            <a:ext cx="441146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rgbClr val="4D4D4D"/>
                </a:solidFill>
                <a:latin typeface="Book Antiqua" pitchFamily="18" charset="0"/>
              </a:rPr>
              <a:t>A</a:t>
            </a:r>
            <a:r>
              <a:rPr lang="en-US" sz="1800" b="0" baseline="-25000" dirty="0">
                <a:solidFill>
                  <a:srgbClr val="4D4D4D"/>
                </a:solidFill>
                <a:latin typeface="Book Antiqua" pitchFamily="18" charset="0"/>
              </a:rPr>
              <a:t>2</a:t>
            </a:r>
          </a:p>
        </p:txBody>
      </p:sp>
      <p:sp>
        <p:nvSpPr>
          <p:cNvPr id="9236" name="Text Box 18"/>
          <p:cNvSpPr txBox="1">
            <a:spLocks noChangeArrowheads="1"/>
          </p:cNvSpPr>
          <p:nvPr/>
        </p:nvSpPr>
        <p:spPr bwMode="auto">
          <a:xfrm>
            <a:off x="9043695" y="5210759"/>
            <a:ext cx="409086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rgbClr val="4D4D4D"/>
                </a:solidFill>
                <a:latin typeface="Book Antiqua" pitchFamily="18" charset="0"/>
              </a:rPr>
              <a:t>A</a:t>
            </a:r>
            <a:r>
              <a:rPr lang="en-US" sz="1800" b="0" baseline="-25000" dirty="0">
                <a:solidFill>
                  <a:srgbClr val="4D4D4D"/>
                </a:solidFill>
                <a:latin typeface="Book Antiqua" pitchFamily="18" charset="0"/>
              </a:rPr>
              <a:t>i</a:t>
            </a:r>
          </a:p>
        </p:txBody>
      </p:sp>
      <p:sp>
        <p:nvSpPr>
          <p:cNvPr id="9237" name="Text Box 19"/>
          <p:cNvSpPr txBox="1">
            <a:spLocks noChangeArrowheads="1"/>
          </p:cNvSpPr>
          <p:nvPr/>
        </p:nvSpPr>
        <p:spPr bwMode="auto">
          <a:xfrm>
            <a:off x="8442917" y="4480707"/>
            <a:ext cx="415498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800" dirty="0">
                <a:latin typeface="Book Antiqua" pitchFamily="18" charset="0"/>
              </a:rPr>
              <a:t>…</a:t>
            </a:r>
          </a:p>
        </p:txBody>
      </p:sp>
      <p:sp>
        <p:nvSpPr>
          <p:cNvPr id="9238" name="Text Box 20"/>
          <p:cNvSpPr txBox="1">
            <a:spLocks noChangeArrowheads="1"/>
          </p:cNvSpPr>
          <p:nvPr/>
        </p:nvSpPr>
        <p:spPr bwMode="auto">
          <a:xfrm>
            <a:off x="9986425" y="5127150"/>
            <a:ext cx="411854" cy="36706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800" dirty="0">
                <a:latin typeface="Book Antiqua" pitchFamily="18" charset="0"/>
              </a:rPr>
              <a:t>…</a:t>
            </a:r>
          </a:p>
        </p:txBody>
      </p:sp>
      <p:sp>
        <p:nvSpPr>
          <p:cNvPr id="9226" name="Rectangle 21"/>
          <p:cNvSpPr>
            <a:spLocks noChangeArrowheads="1"/>
          </p:cNvSpPr>
          <p:nvPr/>
        </p:nvSpPr>
        <p:spPr bwMode="auto">
          <a:xfrm>
            <a:off x="10826516" y="3846621"/>
            <a:ext cx="351135" cy="354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n-US" sz="1600" b="0" dirty="0">
                <a:latin typeface="Book Antiqua" pitchFamily="18" charset="0"/>
                <a:cs typeface="Times New Roman" pitchFamily="18" charset="0"/>
              </a:rPr>
              <a:t>B</a:t>
            </a:r>
            <a:endParaRPr lang="en-US" sz="1600" b="0" dirty="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676E9EEB-F37D-4F4E-B5DB-01BFE2298B12}"/>
                  </a:ext>
                </a:extLst>
              </p:cNvPr>
              <p:cNvSpPr/>
              <p:nvPr/>
            </p:nvSpPr>
            <p:spPr bwMode="auto">
              <a:xfrm>
                <a:off x="5006578" y="2595136"/>
                <a:ext cx="2178844" cy="956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𝑃</m:t>
                      </m:r>
                      <m:d>
                        <m:dPr>
                          <m:ctrlPr>
                            <a:rPr lang="en-US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dPr>
                        <m:e>
                          <m:r>
                            <a:rPr lang="en-US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𝐵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naryPr>
                        <m:sub>
                          <m:r>
                            <a:rPr lang="en-US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𝑖</m:t>
                          </m:r>
                          <m:r>
                            <a:rPr lang="en-US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𝑁</m:t>
                          </m:r>
                        </m:sup>
                        <m:e>
                          <m:r>
                            <a:rPr lang="en-US" sz="2000" b="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b="0" dirty="0">
                  <a:solidFill>
                    <a:schemeClr val="accent5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676E9EEB-F37D-4F4E-B5DB-01BFE2298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06578" y="2595136"/>
                <a:ext cx="2178844" cy="956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67A3F84-0CC4-432A-A22E-1521901B70EB}:34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8"/>
  <p:tag name="GENSWF_SLIDE_UID" val="{A9DC80D9-4FA5-4C11-BEAA-75503A5983E1}:35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1|63.3|10.8|63.4"/>
  <p:tag name="ISPRING_SLIDE_INDENT_LEVEL" val="1"/>
  <p:tag name="ISPRING_CUSTOM_TIMING_USED" val="0"/>
  <p:tag name="GENSWF_SLIDE_UID" val="{FB6A9EEF-2961-43EE-B739-CD7CE28F2FE0}:180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28241E7-450D-4319-B2CB-60AA2C421EA0}:3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1.1|49.9"/>
  <p:tag name="ISPRING_SLIDE_INDENT_LEVEL" val="1"/>
  <p:tag name="ISPRING_CUSTOM_TIMING_USED" val="0"/>
  <p:tag name="GENSWF_SLIDE_UID" val="{7570B1DD-0DEE-4885-A505-FD773A8B7D23}:38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1.1|49.9"/>
  <p:tag name="ISPRING_SLIDE_INDENT_LEVEL" val="1"/>
  <p:tag name="ISPRING_CUSTOM_TIMING_USED" val="0"/>
  <p:tag name="GENSWF_SLIDE_UID" val="{7570B1DD-0DEE-4885-A505-FD773A8B7D23}:38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1.1|49.9"/>
  <p:tag name="ISPRING_SLIDE_INDENT_LEVEL" val="1"/>
  <p:tag name="ISPRING_CUSTOM_TIMING_USED" val="0"/>
  <p:tag name="GENSWF_SLIDE_UID" val="{7570B1DD-0DEE-4885-A505-FD773A8B7D23}:38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3|104|56"/>
  <p:tag name="ISPRING_SLIDE_INDENT_LEVEL" val="2"/>
  <p:tag name="ISPRING_CUSTOM_TIMING_USED" val="0"/>
  <p:tag name="GENSWF_SLIDE_UID" val="{9D9851C1-D004-4230-9751-8D6A3CC9C7AF}:180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33|17.4|42.2|29.7"/>
  <p:tag name="ISPRING_SLIDE_INDENT_LEVEL" val="2"/>
  <p:tag name="ISPRING_CUSTOM_TIMING_USED" val="0"/>
  <p:tag name="GENSWF_SLIDE_UID" val="{38F2FE56-9F3D-416E-AE4B-B7392048CA5B}:180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5972416-2413-4B80-9A86-79B33F2B80A2}:179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1|32.6|70.3"/>
  <p:tag name="GENSWF_SLIDE_UID" val="{61A578D8-ADB2-4CA9-A808-E029A6FAB40B}:36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703A2CF-84DF-4D88-B414-3B837C039DEE}:36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1|32.6|70.3"/>
  <p:tag name="GENSWF_SLIDE_UID" val="{61A578D8-ADB2-4CA9-A808-E029A6FAB40B}:36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"/>
  <p:tag name="GENSWF_SLIDE_UID" val="{8D424E2E-06C5-4255-A9D3-E8A6A5A5D808}:36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39.4|11.5|10.2"/>
  <p:tag name="GENSWF_SLIDE_UID" val="{41A3B105-6377-465E-AEBB-D4607F70EE96}:36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5972416-2413-4B80-9A86-79B33F2B80A2}:179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DA8196D-DAFD-4D7A-BFF6-D8B118510C07}:43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37|77.8|40.6|44.5"/>
  <p:tag name="ISPRING_SLIDE_INDENT_LEVEL" val="1"/>
  <p:tag name="ISPRING_CUSTOM_TIMING_USED" val="0"/>
  <p:tag name="GENSWF_SLIDE_UID" val="{FA863374-0C70-4060-A678-8F8E9D2AF202}:180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1E2006A-384D-4EF6-9149-8EBDA321893D}:43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5972416-2413-4B80-9A86-79B33F2B80A2}:179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1|64.6|28.7|104.2"/>
  <p:tag name="GENSWF_SLIDE_UID" val="{13B80FC2-974E-42C1-AC4C-370D9A15EAD4}:39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7|85.4|51.6|49|26.2|38.4"/>
  <p:tag name="ISPRING_SLIDE_INDENT_LEVEL" val="1"/>
  <p:tag name="ISPRING_CUSTOM_TIMING_USED" val="0"/>
  <p:tag name="GENSWF_SLIDE_UID" val="{D2A42A62-CE9C-4520-AB27-2561992271C6}:180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1"/>
  <p:tag name="ISPRING_CUSTOM_TIMING_USED" val="0"/>
  <p:tag name="GENSWF_SLIDE_UID" val="{AB578E4B-668C-433A-B077-718FDC40F28A}:36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3|29.5|20.7|5.9|10.5"/>
  <p:tag name="ISPRING_SLIDE_INDENT_LEVEL" val="1"/>
  <p:tag name="ISPRING_CUSTOM_TIMING_USED" val="0"/>
  <p:tag name="GENSWF_SLIDE_UID" val="{F1B22F32-47EA-437B-811E-E6FD4FCDA9B9}:39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1"/>
  <p:tag name="ISPRING_CUSTOM_TIMING_USED" val="0"/>
  <p:tag name="GENSWF_SLIDE_UID" val="{4BBEE7B1-419E-4B5E-A853-DB6BD6E56B5C}:179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6|15.4|32.5|49.1"/>
  <p:tag name="ISPRING_SLIDE_INDENT_LEVEL" val="1"/>
  <p:tag name="ISPRING_CUSTOM_TIMING_USED" val="0"/>
  <p:tag name="GENSWF_SLIDE_UID" val="{16101262-DB4C-4FC3-8981-F6D3146AE5F9}:39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0.2"/>
  <p:tag name="GENSWF_SLIDE_UID" val="{966526FB-EC1B-40CD-9402-5424C41CEB29}:40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44.4|77.5"/>
  <p:tag name="GENSWF_SLIDE_UID" val="{F3ACA039-1C70-4765-B268-52B2EDAAE73F}:180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2|33.4|54.2"/>
  <p:tag name="ISPRING_SLIDE_INDENT_LEVEL" val="1"/>
  <p:tag name="ISPRING_CUSTOM_TIMING_USED" val="0"/>
  <p:tag name="GENSWF_SLIDE_UID" val="{02B70F20-61B4-4CEF-BF48-D2C702677665}:179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9|12.6|23.2"/>
  <p:tag name="GENSWF_SLIDE_UID" val="{A231CC3D-8DF9-4AF4-A8BC-8F0790B7268C}:40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C2F8922-D641-41B3-8AA7-495F1372EDC3}:180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|25.4|35.6|44.8"/>
  <p:tag name="GENSWF_SLIDE_UID" val="{6545DED4-50CD-46E7-A287-0AC8896C5C9E}:40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3.2|7.8"/>
  <p:tag name="ISPRING_SLIDE_INDENT_LEVEL" val="1"/>
  <p:tag name="ISPRING_CUSTOM_TIMING_USED" val="0"/>
  <p:tag name="GENSWF_SLIDE_UID" val="{68CCCF2B-C402-4D98-9833-C5F552259E61}:40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3|13.2"/>
  <p:tag name="ISPRING_SLIDE_INDENT_LEVEL" val="1"/>
  <p:tag name="ISPRING_CUSTOM_TIMING_USED" val="0"/>
  <p:tag name="GENSWF_SLIDE_UID" val="{08C50DCA-B93C-4E05-BE13-49F613DDD63C}:36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4|89.7|48|34.7|17.7|8"/>
  <p:tag name="ISPRING_SLIDE_INDENT_LEVEL" val="1"/>
  <p:tag name="ISPRING_CUSTOM_TIMING_USED" val="0"/>
  <p:tag name="GENSWF_SLIDE_UID" val="{FB8763C4-7719-4FD8-90CA-5CF1906322E9}:40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25.8|40.1|3.8"/>
  <p:tag name="ISPRING_SLIDE_INDENT_LEVEL" val="1"/>
  <p:tag name="ISPRING_CUSTOM_TIMING_USED" val="0"/>
  <p:tag name="GENSWF_SLIDE_UID" val="{DD87724E-C00B-47EE-A7EA-C4ED77AF84A3}:41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1"/>
  <p:tag name="ISPRING_CUSTOM_TIMING_USED" val="0"/>
  <p:tag name="GENSWF_SLIDE_UID" val="{A7E7724F-B6D0-411F-9723-ADC75C17B824}:179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3|131.9|17.9"/>
  <p:tag name="GENSWF_SLIDE_UID" val="{68370B7F-D439-4BDD-BE99-EDDCDB35089F}:41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30.5|36.1|28.1"/>
  <p:tag name="ISPRING_SLIDE_INDENT_LEVEL" val="1"/>
  <p:tag name="ISPRING_CUSTOM_TIMING_USED" val="0"/>
  <p:tag name="GENSWF_SLIDE_UID" val="{1E4826E1-5957-48E9-A951-C7C334A40A9C}:180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C2F8922-D641-41B3-8AA7-495F1372EDC3}:180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5|119.5|17.5"/>
  <p:tag name="GENSWF_SLIDE_UID" val="{65B1261B-4000-4EE2-97A2-4BBB0B783345}:4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|41|30.2|17.8|41.2"/>
  <p:tag name="GENSWF_SLIDE_UID" val="{4AE38D8C-A5D1-44D3-9DA7-25522EC740A5}:42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|41|30.2|17.8|41.2"/>
  <p:tag name="GENSWF_SLIDE_UID" val="{4AE38D8C-A5D1-44D3-9DA7-25522EC740A5}:42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25.1|35.5|24.1"/>
  <p:tag name="ISPRING_SLIDE_INDENT_LEVEL" val="1"/>
  <p:tag name="ISPRING_CUSTOM_TIMING_USED" val="0"/>
  <p:tag name="GENSWF_SLIDE_UID" val="{0F648B51-80F1-41DB-8149-9B98F7A538DF}:180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1"/>
  <p:tag name="ISPRING_CUSTOM_TIMING_USED" val="0"/>
  <p:tag name="GENSWF_SLIDE_UID" val="{75848E64-12F2-4853-BE0C-24D0E3D20FA9}:38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D1471A3-BADC-4F3D-9111-EC01A3929BBB}:35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  <p:tag name="ISPRING_SLIDE_INDENT_LEVEL" val="1"/>
  <p:tag name="ISPRING_CUSTOM_TIMING_USED" val="0"/>
  <p:tag name="GENSWF_SLIDE_UID" val="{4C38868A-5B27-4E38-BF17-E085AC33D0AB}:38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7.2|45.3|89.9"/>
  <p:tag name="GENSWF_SLIDE_UID" val="{63873A3D-75CC-4A60-80E4-098152E454F7}:35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31.1|16.7|28|36|57.1"/>
  <p:tag name="ISPRING_SLIDE_INDENT_LEVEL" val="1"/>
  <p:tag name="ISPRING_CUSTOM_TIMING_USED" val="0"/>
  <p:tag name="GENSWF_SLIDE_UID" val="{0CEE5216-DD87-4F59-B346-5B13A424ADBE}:1797"/>
</p:tagLst>
</file>

<file path=ppt/theme/theme1.xml><?xml version="1.0" encoding="utf-8"?>
<a:theme xmlns:a="http://schemas.openxmlformats.org/drawingml/2006/main" name="i3_powerpoint_2017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1F5394"/>
      </a:accent5>
      <a:accent6>
        <a:srgbClr val="70AD47"/>
      </a:accent6>
      <a:hlink>
        <a:srgbClr val="0563C1"/>
      </a:hlink>
      <a:folHlink>
        <a:srgbClr val="954F72"/>
      </a:folHlink>
    </a:clrScheme>
    <a:fontScheme name="i3_font_styl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sz="2000" b="0" dirty="0">
            <a:solidFill>
              <a:schemeClr val="bg1"/>
            </a:solidFill>
            <a:latin typeface="+mj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Vorl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-20170425" id="{DC9CE8E7-E304-4EF4-A6EB-99A4F62FBDBA}" vid="{08FDE999-829D-4CCD-A438-DD68C14B5BA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5952</Words>
  <Application>Microsoft Office PowerPoint</Application>
  <PresentationFormat>Breitbild</PresentationFormat>
  <Paragraphs>654</Paragraphs>
  <Slides>62</Slides>
  <Notes>51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62</vt:i4>
      </vt:variant>
    </vt:vector>
  </HeadingPairs>
  <TitlesOfParts>
    <vt:vector size="74" baseType="lpstr">
      <vt:lpstr>Book Antiqua</vt:lpstr>
      <vt:lpstr>Symbol</vt:lpstr>
      <vt:lpstr>Arial</vt:lpstr>
      <vt:lpstr>Wingdings</vt:lpstr>
      <vt:lpstr>Cambria Math</vt:lpstr>
      <vt:lpstr>Times New Roman</vt:lpstr>
      <vt:lpstr>Wingdings 3</vt:lpstr>
      <vt:lpstr>Segoe UI</vt:lpstr>
      <vt:lpstr>Arial Rounded MT Bold</vt:lpstr>
      <vt:lpstr>i3_powerpoint_2017</vt:lpstr>
      <vt:lpstr>Equation</vt:lpstr>
      <vt:lpstr>Visio</vt:lpstr>
      <vt:lpstr>PowerPoint-Präsentation</vt:lpstr>
      <vt:lpstr>Disclaimer and Copyright Notice</vt:lpstr>
      <vt:lpstr>Chapter 2</vt:lpstr>
      <vt:lpstr>Random Experiments and Probabilities</vt:lpstr>
      <vt:lpstr>Random Events</vt:lpstr>
      <vt:lpstr>Probability as Limit of Relative Frequency</vt:lpstr>
      <vt:lpstr>Properties of the Probability of an Event</vt:lpstr>
      <vt:lpstr>A-priori Probability</vt:lpstr>
      <vt:lpstr>Mutually Exclusive Event System</vt:lpstr>
      <vt:lpstr>Joint Probability</vt:lpstr>
      <vt:lpstr>Joint Probability (f.)</vt:lpstr>
      <vt:lpstr>Conditional Probability and Statistical Independence</vt:lpstr>
      <vt:lpstr>Statistical Independence and Disjointness</vt:lpstr>
      <vt:lpstr>Example: Joint and Conditional Probability</vt:lpstr>
      <vt:lpstr>Law of Total Probability</vt:lpstr>
      <vt:lpstr>Example: Bayes’ Theorem</vt:lpstr>
      <vt:lpstr>Random Variables (R.V.)</vt:lpstr>
      <vt:lpstr>Random Variables (R.V.s)</vt:lpstr>
      <vt:lpstr>Distribution or Probability Mass Function (PMF)</vt:lpstr>
      <vt:lpstr>Cumulative Distribution Function (CDF)</vt:lpstr>
      <vt:lpstr>Probability Density Function (PDF)</vt:lpstr>
      <vt:lpstr>Illustration of CDF and PDF</vt:lpstr>
      <vt:lpstr>Probability Density</vt:lpstr>
      <vt:lpstr>Example: Exponential Distribution</vt:lpstr>
      <vt:lpstr>Discrete R.V.</vt:lpstr>
      <vt:lpstr>Expected Value and Moments</vt:lpstr>
      <vt:lpstr>Expected Value and Mean of a Random Variable</vt:lpstr>
      <vt:lpstr>Expected Value and Mean of a Discrete Random Variable</vt:lpstr>
      <vt:lpstr>CCDF and Mean Value</vt:lpstr>
      <vt:lpstr>(Ordinary) Moments and Central Moments</vt:lpstr>
      <vt:lpstr>Variance, Standard Deviation, Coefficient of Variation</vt:lpstr>
      <vt:lpstr>Functions of Random Variables and Inequalities</vt:lpstr>
      <vt:lpstr>Function of a Random Variable</vt:lpstr>
      <vt:lpstr>Example</vt:lpstr>
      <vt:lpstr>Jensen‘s Inequality for Mean Values</vt:lpstr>
      <vt:lpstr>Example: Network Throughput</vt:lpstr>
      <vt:lpstr>Example: QoE of Video Streaming</vt:lpstr>
      <vt:lpstr>Markov‘s Inequality</vt:lpstr>
      <vt:lpstr>Functions of Two Random Variables</vt:lpstr>
      <vt:lpstr>Two-dimensional Random Variables</vt:lpstr>
      <vt:lpstr>Example</vt:lpstr>
      <vt:lpstr>Two-dimensional Random Variables (f.)</vt:lpstr>
      <vt:lpstr>Visualization</vt:lpstr>
      <vt:lpstr>Properties of Two-dimensional R.V.s</vt:lpstr>
      <vt:lpstr>Covariance and Correlation Coefficient</vt:lpstr>
      <vt:lpstr>Calculation Rules for R.V.s</vt:lpstr>
      <vt:lpstr>Example: Linear Transformation</vt:lpstr>
      <vt:lpstr>Statistical Dependence and Correlation</vt:lpstr>
      <vt:lpstr>Sum of Random Variables</vt:lpstr>
      <vt:lpstr>Sum of Two Continuous R.V.s</vt:lpstr>
      <vt:lpstr>Sum of Two Continuous R.V.s: Mean and Variance</vt:lpstr>
      <vt:lpstr>Special Case: Statistically Independent R.V.s</vt:lpstr>
      <vt:lpstr>Special Case: Statistically Independent R.V.s (f.)</vt:lpstr>
      <vt:lpstr>Summary: Sum of Two Statistically Independent R.V.s</vt:lpstr>
      <vt:lpstr>Example: Transmission Delays</vt:lpstr>
      <vt:lpstr>Sum of Discrete Random Variables</vt:lpstr>
      <vt:lpstr>Example: Sum of Bernoulli Distributions</vt:lpstr>
      <vt:lpstr>Difference, Minimum, Maximum of R.V.s</vt:lpstr>
      <vt:lpstr>Difference of Discrete Random Variables</vt:lpstr>
      <vt:lpstr>Maximum of Random Variables</vt:lpstr>
      <vt:lpstr>Minimum of Random Variables</vt:lpstr>
      <vt:lpstr>Minimum of Exponential Distributions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Ch2.2 Probabilities and Random Variables</dc:title>
  <dc:creator>"Tobias Hossfeld" &lt;tobias.hossfeld@uni-wuerzburg.de&gt;</dc:creator>
  <cp:lastModifiedBy>Tobias Hossfeld</cp:lastModifiedBy>
  <cp:revision>1039</cp:revision>
  <dcterms:created xsi:type="dcterms:W3CDTF">2011-01-08T01:15:19Z</dcterms:created>
  <dcterms:modified xsi:type="dcterms:W3CDTF">2022-05-05T09:05:13Z</dcterms:modified>
</cp:coreProperties>
</file>